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700" autoAdjust="0"/>
  </p:normalViewPr>
  <p:slideViewPr>
    <p:cSldViewPr>
      <p:cViewPr varScale="1">
        <p:scale>
          <a:sx n="94" d="100"/>
          <a:sy n="94" d="100"/>
        </p:scale>
        <p:origin x="47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5C0406-3F51-4BE0-BEDF-1F2703873B45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644F20-2D7C-404D-8EF0-86DBC0CFF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2026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zh-CN" altLang="en-US" dirty="0" smtClean="0"/>
              <a:t>大气监测：常规观测、卫星观测、雷达观测、飞机观测</a:t>
            </a:r>
          </a:p>
          <a:p>
            <a:r>
              <a:rPr lang="zh-CN" altLang="en-US" dirty="0" smtClean="0"/>
              <a:t>理论分析：数学、物理学、化学、流体力学</a:t>
            </a:r>
          </a:p>
          <a:p>
            <a:r>
              <a:rPr lang="zh-CN" altLang="en-US" dirty="0" smtClean="0"/>
              <a:t>数值模拟：大气模式</a:t>
            </a:r>
            <a:r>
              <a:rPr lang="en-US" altLang="zh-CN" b="1" dirty="0" smtClean="0"/>
              <a:t>+</a:t>
            </a:r>
            <a:r>
              <a:rPr lang="zh-CN" altLang="en-US" dirty="0" smtClean="0"/>
              <a:t>高性能计算机</a:t>
            </a:r>
          </a:p>
          <a:p>
            <a:r>
              <a:rPr lang="zh-CN" altLang="en-US" dirty="0" smtClean="0"/>
              <a:t>大气</a:t>
            </a:r>
            <a:r>
              <a:rPr lang="en-US" altLang="zh-CN" b="1" dirty="0" smtClean="0"/>
              <a:t>—</a:t>
            </a:r>
            <a:r>
              <a:rPr lang="zh-CN" altLang="en-US" dirty="0" smtClean="0"/>
              <a:t>挑战：目前</a:t>
            </a:r>
            <a:r>
              <a:rPr lang="en-US" altLang="zh-CN" b="1" dirty="0" smtClean="0"/>
              <a:t>6</a:t>
            </a:r>
            <a:r>
              <a:rPr lang="zh-CN" altLang="en-US" dirty="0" smtClean="0"/>
              <a:t>天数值天气预报的已较准确，</a:t>
            </a:r>
            <a:r>
              <a:rPr lang="zh-CN" altLang="en-US" dirty="0" smtClean="0"/>
              <a:t>预计</a:t>
            </a:r>
            <a:r>
              <a:rPr lang="en-US" altLang="zh-CN" b="1" dirty="0" smtClean="0"/>
              <a:t>2025</a:t>
            </a:r>
            <a:r>
              <a:rPr lang="zh-CN" altLang="en-US" dirty="0" smtClean="0"/>
              <a:t>年将做出</a:t>
            </a:r>
            <a:r>
              <a:rPr lang="en-US" altLang="zh-CN" b="1" dirty="0" smtClean="0"/>
              <a:t>2</a:t>
            </a:r>
            <a:r>
              <a:rPr lang="zh-CN" altLang="en-US" dirty="0" smtClean="0"/>
              <a:t>周的准确预报</a:t>
            </a:r>
          </a:p>
        </p:txBody>
      </p:sp>
      <p:sp>
        <p:nvSpPr>
          <p:cNvPr id="14340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73EACD8E-E67F-4CEE-8739-C8962B158881}" type="slidenum">
              <a:rPr lang="en-US" altLang="zh-CN" smtClean="0"/>
              <a:pPr/>
              <a:t>3</a:t>
            </a:fld>
            <a:endParaRPr lang="en-US" altLang="zh-CN" smtClean="0"/>
          </a:p>
        </p:txBody>
      </p:sp>
    </p:spTree>
    <p:extLst>
      <p:ext uri="{BB962C8B-B14F-4D97-AF65-F5344CB8AC3E}">
        <p14:creationId xmlns:p14="http://schemas.microsoft.com/office/powerpoint/2010/main" val="15328492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/>
          </a:p>
        </p:txBody>
      </p:sp>
      <p:sp>
        <p:nvSpPr>
          <p:cNvPr id="16388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DFE5B5A9-8129-4A91-846B-55B881E79EEA}" type="slidenum">
              <a:rPr lang="en-US" altLang="zh-CN" smtClean="0"/>
              <a:pPr/>
              <a:t>4</a:t>
            </a:fld>
            <a:endParaRPr lang="en-US" altLang="zh-CN" smtClean="0"/>
          </a:p>
        </p:txBody>
      </p:sp>
    </p:spTree>
    <p:extLst>
      <p:ext uri="{BB962C8B-B14F-4D97-AF65-F5344CB8AC3E}">
        <p14:creationId xmlns:p14="http://schemas.microsoft.com/office/powerpoint/2010/main" val="33149891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2019/2/25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2019/2/25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2019/2/25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2019/2/25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2019/2/25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2019/2/25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2019/2/25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2019/2/25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2019/2/25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2019/2/25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2019/2/25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2019/2/25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202.38.64.11/~qiu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arth.nullschool.net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 txBox="1">
            <a:spLocks noChangeArrowheads="1"/>
          </p:cNvSpPr>
          <p:nvPr/>
        </p:nvSpPr>
        <p:spPr bwMode="auto">
          <a:xfrm>
            <a:off x="1371600" y="2590800"/>
            <a:ext cx="64008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5000"/>
              </a:lnSpc>
              <a:spcBef>
                <a:spcPct val="20000"/>
              </a:spcBef>
              <a:buFontTx/>
              <a:buChar char="•"/>
            </a:pPr>
            <a:r>
              <a:rPr lang="zh-CN" altLang="en-US" sz="2800" b="1">
                <a:latin typeface="Times New Roman" panose="02020603050405020304" pitchFamily="18" charset="0"/>
              </a:rPr>
              <a:t>郑建秋</a:t>
            </a:r>
          </a:p>
          <a:p>
            <a:pPr lvl="1" eaLnBrk="1" hangingPunct="1">
              <a:lnSpc>
                <a:spcPct val="125000"/>
              </a:lnSpc>
              <a:spcBef>
                <a:spcPct val="20000"/>
              </a:spcBef>
              <a:buFontTx/>
              <a:buChar char="–"/>
            </a:pPr>
            <a:r>
              <a:rPr lang="en-US" altLang="zh-CN" sz="2400">
                <a:latin typeface="Times New Roman" panose="02020603050405020304" pitchFamily="18" charset="0"/>
              </a:rPr>
              <a:t>Email </a:t>
            </a:r>
            <a:r>
              <a:rPr lang="zh-CN" altLang="en-US" sz="2400" b="1">
                <a:latin typeface="Times New Roman" panose="02020603050405020304" pitchFamily="18" charset="0"/>
              </a:rPr>
              <a:t>：</a:t>
            </a:r>
            <a:r>
              <a:rPr lang="zh-CN" altLang="en-US" sz="2400">
                <a:latin typeface="Times New Roman" panose="02020603050405020304" pitchFamily="18" charset="0"/>
              </a:rPr>
              <a:t> </a:t>
            </a:r>
            <a:r>
              <a:rPr lang="en-US" altLang="zh-CN" sz="2400">
                <a:latin typeface="Times New Roman" panose="02020603050405020304" pitchFamily="18" charset="0"/>
              </a:rPr>
              <a:t>qiu@ustc.edu.cn</a:t>
            </a:r>
            <a:endParaRPr lang="en-US" altLang="zh-CN" sz="2400" b="1">
              <a:latin typeface="Times New Roman" panose="02020603050405020304" pitchFamily="18" charset="0"/>
            </a:endParaRPr>
          </a:p>
          <a:p>
            <a:pPr lvl="1" eaLnBrk="1" hangingPunct="1">
              <a:lnSpc>
                <a:spcPct val="125000"/>
              </a:lnSpc>
              <a:spcBef>
                <a:spcPct val="20000"/>
              </a:spcBef>
              <a:buFontTx/>
              <a:buChar char="–"/>
            </a:pPr>
            <a:r>
              <a:rPr lang="zh-CN" altLang="en-US" sz="2400" b="1">
                <a:latin typeface="Times New Roman" panose="02020603050405020304" pitchFamily="18" charset="0"/>
              </a:rPr>
              <a:t>办公室：教学行政楼</a:t>
            </a:r>
            <a:r>
              <a:rPr lang="en-US" altLang="zh-CN" sz="2400" b="1">
                <a:latin typeface="Times New Roman" panose="02020603050405020304" pitchFamily="18" charset="0"/>
              </a:rPr>
              <a:t>1227</a:t>
            </a:r>
          </a:p>
          <a:p>
            <a:pPr lvl="1" eaLnBrk="1" hangingPunct="1">
              <a:lnSpc>
                <a:spcPct val="125000"/>
              </a:lnSpc>
              <a:spcBef>
                <a:spcPct val="20000"/>
              </a:spcBef>
              <a:buFontTx/>
              <a:buChar char="–"/>
            </a:pPr>
            <a:r>
              <a:rPr lang="zh-CN" altLang="en-US" sz="2400" b="1">
                <a:latin typeface="Times New Roman" panose="02020603050405020304" pitchFamily="18" charset="0"/>
              </a:rPr>
              <a:t>联系电话： </a:t>
            </a:r>
            <a:r>
              <a:rPr lang="en-US" altLang="zh-CN" sz="2400" b="1">
                <a:latin typeface="Times New Roman" panose="02020603050405020304" pitchFamily="18" charset="0"/>
              </a:rPr>
              <a:t>63606173</a:t>
            </a:r>
            <a:r>
              <a:rPr lang="zh-CN" altLang="en-US" sz="2400" b="1">
                <a:latin typeface="Times New Roman" panose="02020603050405020304" pitchFamily="18" charset="0"/>
              </a:rPr>
              <a:t>，</a:t>
            </a:r>
            <a:r>
              <a:rPr lang="en-US" altLang="zh-CN" sz="2400" b="1">
                <a:latin typeface="Times New Roman" panose="02020603050405020304" pitchFamily="18" charset="0"/>
              </a:rPr>
              <a:t>13865515621</a:t>
            </a:r>
          </a:p>
          <a:p>
            <a:pPr eaLnBrk="1" hangingPunct="1">
              <a:lnSpc>
                <a:spcPct val="125000"/>
              </a:lnSpc>
              <a:spcBef>
                <a:spcPct val="20000"/>
              </a:spcBef>
              <a:buFontTx/>
              <a:buChar char="•"/>
            </a:pPr>
            <a:endParaRPr lang="en-US" altLang="zh-CN" sz="2800">
              <a:latin typeface="Times New Roman" panose="02020603050405020304" pitchFamily="18" charset="0"/>
            </a:endParaRPr>
          </a:p>
        </p:txBody>
      </p:sp>
      <p:sp>
        <p:nvSpPr>
          <p:cNvPr id="11267" name="Rectangle 2"/>
          <p:cNvSpPr txBox="1">
            <a:spLocks noRot="1" noChangeArrowheads="1"/>
          </p:cNvSpPr>
          <p:nvPr/>
        </p:nvSpPr>
        <p:spPr bwMode="auto">
          <a:xfrm>
            <a:off x="457200" y="11430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440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动力气象学</a:t>
            </a:r>
          </a:p>
        </p:txBody>
      </p:sp>
    </p:spTree>
    <p:extLst>
      <p:ext uri="{BB962C8B-B14F-4D97-AF65-F5344CB8AC3E}">
        <p14:creationId xmlns:p14="http://schemas.microsoft.com/office/powerpoint/2010/main" val="369485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899592" y="476672"/>
            <a:ext cx="7620000" cy="6093976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2800" b="1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教材</a:t>
            </a:r>
          </a:p>
          <a:p>
            <a:pPr marL="800100" lvl="1" indent="-342900" eaLnBrk="1" hangingPunct="1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zh-CN" altLang="en-US" sz="2000" b="1" dirty="0"/>
              <a:t> 叶笃正、李崇银、王必魁</a:t>
            </a:r>
            <a:r>
              <a:rPr lang="en-US" altLang="zh-CN" sz="2000" b="1" dirty="0"/>
              <a:t>《</a:t>
            </a:r>
            <a:r>
              <a:rPr lang="zh-CN" altLang="en-US" sz="2000" b="1" dirty="0"/>
              <a:t>动力气象学</a:t>
            </a:r>
            <a:r>
              <a:rPr lang="en-US" altLang="zh-CN" sz="2000" b="1" dirty="0"/>
              <a:t>》</a:t>
            </a:r>
            <a:r>
              <a:rPr lang="zh-CN" altLang="en-US" sz="2000" b="1" dirty="0"/>
              <a:t>科学出版社 </a:t>
            </a:r>
            <a:r>
              <a:rPr lang="en-US" altLang="zh-CN" sz="2000" b="1" dirty="0" smtClean="0"/>
              <a:t>1988</a:t>
            </a:r>
            <a:endParaRPr lang="en-US" altLang="zh-CN" sz="2000" b="1" dirty="0"/>
          </a:p>
          <a:p>
            <a:pPr marL="342900" indent="-342900"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2800" b="1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课</a:t>
            </a:r>
            <a:r>
              <a:rPr lang="zh-CN" altLang="en-US" sz="2800" b="1" dirty="0" smtClean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件</a:t>
            </a:r>
            <a:endParaRPr lang="en-US" altLang="zh-CN" sz="2800" b="1" dirty="0" smtClean="0">
              <a:solidFill>
                <a:schemeClr val="tx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800" b="1" dirty="0" smtClean="0"/>
              <a:t>           </a:t>
            </a:r>
            <a:r>
              <a:rPr lang="en-US" altLang="zh-CN" sz="2800" b="1" dirty="0">
                <a:hlinkClick r:id="rId2"/>
              </a:rPr>
              <a:t>http://202.38.64.11/~</a:t>
            </a:r>
            <a:r>
              <a:rPr lang="en-US" altLang="zh-CN" sz="2800" b="1" dirty="0" smtClean="0">
                <a:hlinkClick r:id="rId2"/>
              </a:rPr>
              <a:t>qiu</a:t>
            </a:r>
            <a:endParaRPr lang="en-US" altLang="zh-CN" sz="2800" b="1" dirty="0" smtClean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2800" b="1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参考书</a:t>
            </a:r>
          </a:p>
          <a:p>
            <a:pPr marL="914400" lvl="1" indent="-457200" eaLnBrk="1" hangingPunct="1">
              <a:lnSpc>
                <a:spcPct val="150000"/>
              </a:lnSpc>
              <a:buFont typeface="+mj-lt"/>
              <a:buAutoNum type="arabicPeriod"/>
              <a:defRPr/>
            </a:pPr>
            <a:r>
              <a:rPr lang="zh-CN" altLang="en-US" sz="2000" b="1" dirty="0"/>
              <a:t>吕美仲等</a:t>
            </a:r>
            <a:r>
              <a:rPr lang="en-US" altLang="zh-CN" sz="2000" b="1" dirty="0"/>
              <a:t>《</a:t>
            </a:r>
            <a:r>
              <a:rPr lang="zh-CN" altLang="en-US" sz="2000" b="1" dirty="0"/>
              <a:t>动力气象学</a:t>
            </a:r>
            <a:r>
              <a:rPr lang="en-US" altLang="zh-CN" sz="2000" b="1" dirty="0"/>
              <a:t>》</a:t>
            </a:r>
            <a:r>
              <a:rPr lang="zh-CN" altLang="en-US" sz="2000" b="1" dirty="0"/>
              <a:t>气象出版社 </a:t>
            </a:r>
            <a:r>
              <a:rPr lang="en-US" altLang="zh-CN" sz="2000" b="1" dirty="0"/>
              <a:t>2004 </a:t>
            </a:r>
          </a:p>
          <a:p>
            <a:pPr marL="914400" lvl="1" indent="-457200" eaLnBrk="1" hangingPunct="1">
              <a:lnSpc>
                <a:spcPct val="150000"/>
              </a:lnSpc>
              <a:buFont typeface="+mj-lt"/>
              <a:buAutoNum type="arabicPeriod"/>
              <a:defRPr/>
            </a:pPr>
            <a:r>
              <a:rPr lang="zh-CN" altLang="en-US" sz="2000" b="1" dirty="0"/>
              <a:t>刘式适 刘式达 </a:t>
            </a:r>
            <a:r>
              <a:rPr lang="en-US" altLang="zh-CN" sz="2000" b="1" dirty="0"/>
              <a:t>《</a:t>
            </a:r>
            <a:r>
              <a:rPr lang="zh-CN" altLang="en-US" sz="2000" b="1" dirty="0"/>
              <a:t>大气动力学</a:t>
            </a:r>
            <a:r>
              <a:rPr lang="en-US" altLang="zh-CN" sz="2000" b="1" dirty="0"/>
              <a:t>》 </a:t>
            </a:r>
            <a:r>
              <a:rPr lang="zh-CN" altLang="en-US" sz="2000" b="1" dirty="0"/>
              <a:t>北京大学出版社  </a:t>
            </a:r>
            <a:r>
              <a:rPr lang="en-US" altLang="zh-CN" sz="2000" b="1" dirty="0"/>
              <a:t>2011</a:t>
            </a:r>
          </a:p>
          <a:p>
            <a:pPr marL="914400" lvl="1" indent="-457200" eaLnBrk="1" hangingPunct="1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US" altLang="zh-CN" sz="2000" b="1" dirty="0"/>
              <a:t>J. R. Holton 《 Introduction to Dynamic Meteorology </a:t>
            </a:r>
            <a:r>
              <a:rPr lang="en-US" altLang="zh-CN" sz="2000" b="1" dirty="0" smtClean="0"/>
              <a:t>》2012</a:t>
            </a:r>
            <a:endParaRPr lang="en-US" altLang="zh-CN" sz="2000" b="1" dirty="0"/>
          </a:p>
          <a:p>
            <a:pPr marL="342900" indent="-342900"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2800" b="1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考核要求</a:t>
            </a:r>
            <a:endParaRPr lang="en-US" altLang="zh-CN" sz="2800" b="1" dirty="0">
              <a:solidFill>
                <a:schemeClr val="tx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800100" lvl="1" indent="-342900" eaLnBrk="1" hangingPunct="1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zh-CN" altLang="en-US" sz="2000" b="1" dirty="0"/>
              <a:t>平时成绩</a:t>
            </a:r>
            <a:r>
              <a:rPr lang="en-US" altLang="zh-CN" sz="2000" b="1" dirty="0"/>
              <a:t>30% + </a:t>
            </a:r>
            <a:r>
              <a:rPr lang="zh-CN" altLang="en-US" sz="2000" b="1" dirty="0"/>
              <a:t>期末考试</a:t>
            </a:r>
            <a:r>
              <a:rPr lang="en-US" altLang="zh-CN" sz="2000" b="1" dirty="0"/>
              <a:t>70%</a:t>
            </a:r>
            <a:endParaRPr lang="zh-CN" altLang="en-US" sz="2000" b="1" dirty="0"/>
          </a:p>
          <a:p>
            <a:pPr lvl="1" eaLnBrk="1" hangingPunct="1">
              <a:lnSpc>
                <a:spcPct val="150000"/>
              </a:lnSpc>
              <a:defRPr/>
            </a:pPr>
            <a:endParaRPr lang="en-US" altLang="zh-CN" sz="2000" b="1" dirty="0"/>
          </a:p>
        </p:txBody>
      </p:sp>
    </p:spTree>
    <p:extLst>
      <p:ext uri="{BB962C8B-B14F-4D97-AF65-F5344CB8AC3E}">
        <p14:creationId xmlns:p14="http://schemas.microsoft.com/office/powerpoint/2010/main" val="542140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矩形 1"/>
          <p:cNvSpPr>
            <a:spLocks noChangeArrowheads="1"/>
          </p:cNvSpPr>
          <p:nvPr/>
        </p:nvSpPr>
        <p:spPr bwMode="auto">
          <a:xfrm>
            <a:off x="457200" y="107950"/>
            <a:ext cx="83820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3600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大气科学 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研究大气中的动力、物理、化学过程，探索大气运动和变化的规律并做出准确天气、气候、环境的预测。</a:t>
            </a:r>
            <a:endParaRPr lang="zh-CN" altLang="en-US" sz="2400" dirty="0"/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3203575" y="1870075"/>
            <a:ext cx="2735263" cy="369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CN" altLang="en-US" b="1">
                <a:solidFill>
                  <a:srgbClr val="000000"/>
                </a:solidFill>
                <a:cs typeface="Arial" panose="020B0604020202020204" pitchFamily="34" charset="0"/>
              </a:rPr>
              <a:t>理论分析</a:t>
            </a:r>
            <a:endParaRPr lang="en-GB" altLang="zh-CN" b="1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323850" y="3382963"/>
            <a:ext cx="2735263" cy="3698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CN" altLang="en-US" b="1">
                <a:solidFill>
                  <a:srgbClr val="000000"/>
                </a:solidFill>
                <a:cs typeface="Arial" panose="020B0604020202020204" pitchFamily="34" charset="0"/>
              </a:rPr>
              <a:t>大气监测</a:t>
            </a:r>
            <a:endParaRPr lang="en-GB" altLang="zh-CN" b="1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5940425" y="3525838"/>
            <a:ext cx="2735263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CN" altLang="en-US" b="1">
                <a:solidFill>
                  <a:srgbClr val="000000"/>
                </a:solidFill>
                <a:cs typeface="Arial" panose="020B0604020202020204" pitchFamily="34" charset="0"/>
              </a:rPr>
              <a:t>数值模拟</a:t>
            </a:r>
            <a:endParaRPr lang="en-GB" altLang="zh-CN" b="1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3132138" y="5399088"/>
            <a:ext cx="2735262" cy="3698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CN" altLang="en-US" b="1">
                <a:solidFill>
                  <a:srgbClr val="000000"/>
                </a:solidFill>
                <a:cs typeface="Arial" panose="020B0604020202020204" pitchFamily="34" charset="0"/>
              </a:rPr>
              <a:t>预测</a:t>
            </a:r>
            <a:endParaRPr lang="en-GB" altLang="zh-CN" b="1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3319" name="AutoShape 7"/>
          <p:cNvSpPr>
            <a:spLocks noChangeArrowheads="1"/>
          </p:cNvSpPr>
          <p:nvPr/>
        </p:nvSpPr>
        <p:spPr bwMode="auto">
          <a:xfrm rot="2628390">
            <a:off x="6011863" y="2806700"/>
            <a:ext cx="1368425" cy="215900"/>
          </a:xfrm>
          <a:prstGeom prst="leftRightArrow">
            <a:avLst>
              <a:gd name="adj1" fmla="val 50000"/>
              <a:gd name="adj2" fmla="val 12676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en-US" altLang="zh-CN" b="1">
              <a:solidFill>
                <a:srgbClr val="000000"/>
              </a:solidFill>
            </a:endParaRPr>
          </a:p>
        </p:txBody>
      </p:sp>
      <p:sp>
        <p:nvSpPr>
          <p:cNvPr id="13320" name="AutoShape 8"/>
          <p:cNvSpPr>
            <a:spLocks noChangeArrowheads="1"/>
          </p:cNvSpPr>
          <p:nvPr/>
        </p:nvSpPr>
        <p:spPr bwMode="auto">
          <a:xfrm rot="-2269656">
            <a:off x="1835150" y="2662238"/>
            <a:ext cx="1368425" cy="215900"/>
          </a:xfrm>
          <a:prstGeom prst="leftRightArrow">
            <a:avLst>
              <a:gd name="adj1" fmla="val 50000"/>
              <a:gd name="adj2" fmla="val 12676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en-US" altLang="zh-CN" b="1">
              <a:solidFill>
                <a:srgbClr val="000000"/>
              </a:solidFill>
            </a:endParaRPr>
          </a:p>
        </p:txBody>
      </p:sp>
      <p:sp>
        <p:nvSpPr>
          <p:cNvPr id="13321" name="AutoShape 9"/>
          <p:cNvSpPr>
            <a:spLocks noChangeArrowheads="1"/>
          </p:cNvSpPr>
          <p:nvPr/>
        </p:nvSpPr>
        <p:spPr bwMode="auto">
          <a:xfrm>
            <a:off x="3419475" y="3598863"/>
            <a:ext cx="2232025" cy="215900"/>
          </a:xfrm>
          <a:prstGeom prst="leftRightArrow">
            <a:avLst>
              <a:gd name="adj1" fmla="val 50000"/>
              <a:gd name="adj2" fmla="val 206765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en-US" altLang="zh-CN" b="1">
              <a:solidFill>
                <a:srgbClr val="000000"/>
              </a:solidFill>
            </a:endParaRPr>
          </a:p>
        </p:txBody>
      </p:sp>
      <p:sp>
        <p:nvSpPr>
          <p:cNvPr id="13322" name="AutoShape 12"/>
          <p:cNvSpPr>
            <a:spLocks noChangeArrowheads="1"/>
          </p:cNvSpPr>
          <p:nvPr/>
        </p:nvSpPr>
        <p:spPr bwMode="auto">
          <a:xfrm rot="3238358">
            <a:off x="2411412" y="4751388"/>
            <a:ext cx="936625" cy="215900"/>
          </a:xfrm>
          <a:prstGeom prst="rightArrow">
            <a:avLst>
              <a:gd name="adj1" fmla="val 50000"/>
              <a:gd name="adj2" fmla="val 108456"/>
            </a:avLst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en-US" altLang="zh-CN" b="1">
              <a:solidFill>
                <a:srgbClr val="000000"/>
              </a:solidFill>
            </a:endParaRPr>
          </a:p>
        </p:txBody>
      </p:sp>
      <p:sp>
        <p:nvSpPr>
          <p:cNvPr id="13323" name="AutoShape 13"/>
          <p:cNvSpPr>
            <a:spLocks noChangeArrowheads="1"/>
          </p:cNvSpPr>
          <p:nvPr/>
        </p:nvSpPr>
        <p:spPr bwMode="auto">
          <a:xfrm rot="18361642" flipH="1">
            <a:off x="5724525" y="4606926"/>
            <a:ext cx="936625" cy="215900"/>
          </a:xfrm>
          <a:prstGeom prst="rightArrow">
            <a:avLst>
              <a:gd name="adj1" fmla="val 50000"/>
              <a:gd name="adj2" fmla="val 108456"/>
            </a:avLst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en-US" altLang="zh-CN" b="1">
              <a:solidFill>
                <a:srgbClr val="000000"/>
              </a:solidFill>
            </a:endParaRPr>
          </a:p>
        </p:txBody>
      </p:sp>
      <p:pic>
        <p:nvPicPr>
          <p:cNvPr id="13324" name="Picture 14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40" t="19821"/>
          <a:stretch>
            <a:fillRect/>
          </a:stretch>
        </p:blipFill>
        <p:spPr bwMode="auto">
          <a:xfrm>
            <a:off x="7596188" y="3959225"/>
            <a:ext cx="1066800" cy="13192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5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810000"/>
            <a:ext cx="2195513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3510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90500" y="589248"/>
            <a:ext cx="5715000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zh-CN" altLang="en-US" sz="3600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大气研究</a:t>
            </a:r>
            <a:r>
              <a:rPr lang="zh-CN" altLang="en-US" sz="3600" dirty="0">
                <a:solidFill>
                  <a:srgbClr val="0070C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“有图有真相”</a:t>
            </a:r>
            <a:endParaRPr lang="zh-CN" altLang="en-US" sz="3600" dirty="0">
              <a:latin typeface="+mj-ea"/>
              <a:ea typeface="+mj-ea"/>
            </a:endParaRPr>
          </a:p>
        </p:txBody>
      </p:sp>
      <p:sp>
        <p:nvSpPr>
          <p:cNvPr id="15363" name="矩形 3"/>
          <p:cNvSpPr>
            <a:spLocks noChangeArrowheads="1"/>
          </p:cNvSpPr>
          <p:nvPr/>
        </p:nvSpPr>
        <p:spPr bwMode="auto">
          <a:xfrm>
            <a:off x="190500" y="1916832"/>
            <a:ext cx="5295900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b="1" dirty="0">
                <a:solidFill>
                  <a:srgbClr val="7030A0"/>
                </a:solidFill>
              </a:rPr>
              <a:t>Albert Einstein</a:t>
            </a:r>
            <a:r>
              <a:rPr lang="zh-CN" altLang="en-US" b="1" dirty="0">
                <a:solidFill>
                  <a:srgbClr val="7030A0"/>
                </a:solidFill>
              </a:rPr>
              <a:t>：</a:t>
            </a:r>
            <a:r>
              <a:rPr lang="en-US" altLang="zh-CN" b="1" dirty="0">
                <a:latin typeface="Segoe Script" panose="020B0504020000000003" pitchFamily="34" charset="0"/>
              </a:rPr>
              <a:t>You make experiments and I make theories. Do you know the difference? A theory is something nobody believes except the person who made it, while an experiment is something everybody believes except the person who made it.</a:t>
            </a:r>
            <a:endParaRPr lang="zh-CN" altLang="en-US" dirty="0">
              <a:latin typeface="Segoe Script" panose="020B0504020000000003" pitchFamily="34" charset="0"/>
            </a:endParaRPr>
          </a:p>
        </p:txBody>
      </p:sp>
      <p:pic>
        <p:nvPicPr>
          <p:cNvPr id="15364" name="Picture 2" descr="http://img1.7wenta.com/upload/qa/20150107/1420616949080995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276600"/>
            <a:ext cx="3478213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1127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916832"/>
            <a:ext cx="6742072" cy="4631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内容占位符 2"/>
          <p:cNvSpPr txBox="1">
            <a:spLocks/>
          </p:cNvSpPr>
          <p:nvPr/>
        </p:nvSpPr>
        <p:spPr bwMode="auto">
          <a:xfrm>
            <a:off x="395536" y="1196752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90488" indent="-90488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</a:pPr>
            <a:r>
              <a:rPr lang="en-US" altLang="zh-CN" sz="2000">
                <a:solidFill>
                  <a:srgbClr val="404040"/>
                </a:solidFill>
                <a:latin typeface="Calibri" panose="020F0502020204030204" pitchFamily="34" charset="0"/>
                <a:hlinkClick r:id="rId3"/>
              </a:rPr>
              <a:t>https://earth.nullschool.net/</a:t>
            </a:r>
            <a:endParaRPr lang="zh-CN" altLang="en-US" sz="2000">
              <a:solidFill>
                <a:srgbClr val="404040"/>
              </a:solidFill>
              <a:latin typeface="Calibri" panose="020F0502020204030204" pitchFamily="34" charset="0"/>
            </a:endParaRPr>
          </a:p>
        </p:txBody>
      </p:sp>
      <p:sp>
        <p:nvSpPr>
          <p:cNvPr id="17412" name="Rectangle 2"/>
          <p:cNvSpPr txBox="1">
            <a:spLocks noRot="1" noChangeArrowheads="1"/>
          </p:cNvSpPr>
          <p:nvPr/>
        </p:nvSpPr>
        <p:spPr bwMode="auto">
          <a:xfrm>
            <a:off x="452438" y="2667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400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大气运动展示</a:t>
            </a:r>
          </a:p>
        </p:txBody>
      </p:sp>
      <p:sp>
        <p:nvSpPr>
          <p:cNvPr id="2" name="矩形 1"/>
          <p:cNvSpPr/>
          <p:nvPr/>
        </p:nvSpPr>
        <p:spPr>
          <a:xfrm>
            <a:off x="7135688" y="2339752"/>
            <a:ext cx="203132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480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机</a:t>
            </a:r>
            <a:r>
              <a:rPr lang="zh-CN" altLang="en-US" sz="4800" dirty="0" smtClean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理？</a:t>
            </a:r>
            <a:endParaRPr lang="en-US" altLang="zh-CN" sz="4800" dirty="0" smtClean="0">
              <a:ln w="0"/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矩形 5"/>
          <p:cNvSpPr/>
          <p:nvPr/>
        </p:nvSpPr>
        <p:spPr>
          <a:xfrm>
            <a:off x="7380312" y="3599658"/>
            <a:ext cx="1415772" cy="222407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32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产</a:t>
            </a:r>
            <a:r>
              <a:rPr lang="zh-CN" altLang="en-US" sz="3200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生？</a:t>
            </a:r>
            <a:endParaRPr lang="en-US" altLang="zh-CN" sz="3200" dirty="0" smtClean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>
              <a:lnSpc>
                <a:spcPct val="150000"/>
              </a:lnSpc>
            </a:pPr>
            <a:r>
              <a:rPr lang="zh-CN" altLang="en-US" sz="32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演</a:t>
            </a:r>
            <a:r>
              <a:rPr lang="zh-CN" altLang="en-US" sz="3200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变？</a:t>
            </a:r>
            <a:endParaRPr lang="en-US" altLang="zh-CN" sz="3200" dirty="0" smtClean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>
              <a:lnSpc>
                <a:spcPct val="150000"/>
              </a:lnSpc>
            </a:pPr>
            <a:r>
              <a:rPr lang="zh-CN" altLang="en-US" sz="32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预</a:t>
            </a:r>
            <a:r>
              <a:rPr lang="zh-CN" altLang="en-US" sz="3200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报？</a:t>
            </a:r>
            <a:endParaRPr lang="en-US" altLang="zh-CN" sz="3200" dirty="0" smtClean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4281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矩形 1"/>
          <p:cNvSpPr>
            <a:spLocks noChangeArrowheads="1"/>
          </p:cNvSpPr>
          <p:nvPr/>
        </p:nvSpPr>
        <p:spPr bwMode="auto">
          <a:xfrm>
            <a:off x="533400" y="3352800"/>
            <a:ext cx="8382000" cy="258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3600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动力气象学 </a:t>
            </a:r>
            <a:r>
              <a:rPr lang="zh-CN" altLang="en-US" sz="240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核心课程</a:t>
            </a:r>
            <a:endParaRPr lang="en-US" altLang="zh-CN" sz="2400" dirty="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    从大气运动的基本物理定律（动量守恒、质量守恒、能量守恒）出发，</a:t>
            </a:r>
            <a:r>
              <a:rPr lang="zh-CN" altLang="en-US" sz="240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理论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上研究与天气和气候相联系的大气系统的运动规律。</a:t>
            </a:r>
          </a:p>
        </p:txBody>
      </p:sp>
      <p:sp>
        <p:nvSpPr>
          <p:cNvPr id="3" name="椭圆形标注 2"/>
          <p:cNvSpPr/>
          <p:nvPr/>
        </p:nvSpPr>
        <p:spPr>
          <a:xfrm>
            <a:off x="3235325" y="4249738"/>
            <a:ext cx="4156075" cy="1927225"/>
          </a:xfrm>
          <a:prstGeom prst="wedgeEllipseCallout">
            <a:avLst>
              <a:gd name="adj1" fmla="val -58042"/>
              <a:gd name="adj2" fmla="val -5424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/>
            </a:pPr>
            <a:r>
              <a:rPr lang="zh-CN" altLang="en-US" sz="2400" b="1" dirty="0">
                <a:solidFill>
                  <a:srgbClr val="FF0000"/>
                </a:solidFill>
                <a:latin typeface="+mj-ea"/>
                <a:ea typeface="+mj-ea"/>
              </a:rPr>
              <a:t>旋转</a:t>
            </a:r>
            <a:r>
              <a:rPr lang="zh-CN" altLang="en-US" sz="2400" b="1" dirty="0">
                <a:latin typeface="+mj-ea"/>
                <a:ea typeface="+mj-ea"/>
              </a:rPr>
              <a:t>地球上的</a:t>
            </a:r>
            <a:r>
              <a:rPr lang="zh-CN" altLang="en-US" sz="2400" b="1" dirty="0">
                <a:solidFill>
                  <a:srgbClr val="FF0000"/>
                </a:solidFill>
                <a:latin typeface="+mj-ea"/>
                <a:ea typeface="+mj-ea"/>
              </a:rPr>
              <a:t>层结</a:t>
            </a:r>
            <a:r>
              <a:rPr lang="zh-CN" altLang="en-US" sz="2400" b="1" dirty="0">
                <a:latin typeface="+mj-ea"/>
                <a:ea typeface="+mj-ea"/>
              </a:rPr>
              <a:t>大气的运动规律！</a:t>
            </a:r>
          </a:p>
        </p:txBody>
      </p:sp>
      <p:pic>
        <p:nvPicPr>
          <p:cNvPr id="18436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53988"/>
            <a:ext cx="6080125" cy="296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文本框 4"/>
          <p:cNvSpPr txBox="1">
            <a:spLocks noChangeArrowheads="1"/>
          </p:cNvSpPr>
          <p:nvPr/>
        </p:nvSpPr>
        <p:spPr bwMode="auto">
          <a:xfrm>
            <a:off x="6553200" y="3143250"/>
            <a:ext cx="23622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/>
              <a:t>(Marshall &amp; Plumb)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7103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39552" y="476672"/>
            <a:ext cx="41088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动力气象</a:t>
            </a:r>
            <a:r>
              <a:rPr lang="zh-CN" altLang="en-US" sz="3600" dirty="0" smtClean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学发展史 </a:t>
            </a:r>
            <a:endParaRPr lang="en-US" sz="3600" dirty="0"/>
          </a:p>
        </p:txBody>
      </p:sp>
      <p:pic>
        <p:nvPicPr>
          <p:cNvPr id="1030" name="Picture 6" descr="https://upload.wikimedia.org/wikipedia/commons/4/42/Bjerkn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28800"/>
            <a:ext cx="1623142" cy="258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526728" y="4354915"/>
            <a:ext cx="20569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i-FI" b="1" i="1" dirty="0">
                <a:solidFill>
                  <a:srgbClr val="002060"/>
                </a:solidFill>
                <a:latin typeface="Linux Libertine"/>
              </a:rPr>
              <a:t>Vilhelm </a:t>
            </a:r>
            <a:r>
              <a:rPr lang="fi-FI" b="1" i="1" dirty="0" smtClean="0">
                <a:solidFill>
                  <a:srgbClr val="002060"/>
                </a:solidFill>
                <a:latin typeface="Linux Libertine"/>
              </a:rPr>
              <a:t>Bjerknes</a:t>
            </a:r>
          </a:p>
          <a:p>
            <a:pPr algn="ctr"/>
            <a:r>
              <a:rPr lang="zh-CN" altLang="en-US" b="0" i="0" dirty="0">
                <a:solidFill>
                  <a:srgbClr val="000000"/>
                </a:solidFill>
                <a:effectLst/>
                <a:latin typeface="Linux Libertine"/>
              </a:rPr>
              <a:t>挪</a:t>
            </a:r>
            <a:r>
              <a:rPr lang="zh-CN" altLang="en-US" b="0" i="0" dirty="0" smtClean="0">
                <a:solidFill>
                  <a:srgbClr val="000000"/>
                </a:solidFill>
                <a:effectLst/>
                <a:latin typeface="Linux Libertine"/>
              </a:rPr>
              <a:t>威学派</a:t>
            </a:r>
            <a:endParaRPr lang="fi-FI" b="0" i="0" dirty="0">
              <a:solidFill>
                <a:srgbClr val="000000"/>
              </a:solidFill>
              <a:effectLst/>
              <a:latin typeface="Linux Libertine"/>
            </a:endParaRPr>
          </a:p>
        </p:txBody>
      </p:sp>
      <p:pic>
        <p:nvPicPr>
          <p:cNvPr id="1032" name="Picture 8" descr="Image result for rossb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1692" y="1628800"/>
            <a:ext cx="2014502" cy="2654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/>
          <p:cNvSpPr/>
          <p:nvPr/>
        </p:nvSpPr>
        <p:spPr>
          <a:xfrm>
            <a:off x="3333437" y="4354915"/>
            <a:ext cx="229101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i="1" dirty="0">
                <a:solidFill>
                  <a:srgbClr val="002060"/>
                </a:solidFill>
                <a:latin typeface="Linux Libertine"/>
              </a:rPr>
              <a:t>Carl-</a:t>
            </a:r>
            <a:r>
              <a:rPr lang="en-US" b="1" i="1" dirty="0" err="1">
                <a:solidFill>
                  <a:srgbClr val="002060"/>
                </a:solidFill>
                <a:latin typeface="Linux Libertine"/>
              </a:rPr>
              <a:t>Gustaf</a:t>
            </a:r>
            <a:r>
              <a:rPr lang="en-US" b="1" i="1" dirty="0">
                <a:solidFill>
                  <a:srgbClr val="002060"/>
                </a:solidFill>
                <a:latin typeface="Linux Libertine"/>
              </a:rPr>
              <a:t> </a:t>
            </a:r>
            <a:r>
              <a:rPr lang="en-US" b="1" i="1" dirty="0" err="1" smtClean="0">
                <a:solidFill>
                  <a:srgbClr val="002060"/>
                </a:solidFill>
                <a:latin typeface="Linux Libertine"/>
              </a:rPr>
              <a:t>Rossby</a:t>
            </a:r>
            <a:endParaRPr lang="en-US" b="1" i="1" dirty="0" smtClean="0">
              <a:solidFill>
                <a:srgbClr val="002060"/>
              </a:solidFill>
              <a:latin typeface="Linux Libertine"/>
            </a:endParaRPr>
          </a:p>
          <a:p>
            <a:pPr algn="ctr"/>
            <a:r>
              <a:rPr lang="zh-CN" altLang="en-US" b="0" i="0" dirty="0">
                <a:solidFill>
                  <a:srgbClr val="000000"/>
                </a:solidFill>
                <a:effectLst/>
                <a:latin typeface="Linux Libertine"/>
              </a:rPr>
              <a:t>芝加</a:t>
            </a:r>
            <a:r>
              <a:rPr lang="zh-CN" altLang="en-US" b="0" i="0" dirty="0" smtClean="0">
                <a:solidFill>
                  <a:srgbClr val="000000"/>
                </a:solidFill>
                <a:effectLst/>
                <a:latin typeface="Linux Libertine"/>
              </a:rPr>
              <a:t>哥学派</a:t>
            </a:r>
            <a:endParaRPr lang="en-US" b="0" i="0" dirty="0">
              <a:solidFill>
                <a:srgbClr val="000000"/>
              </a:solidFill>
              <a:effectLst/>
              <a:latin typeface="Linux Libertine"/>
            </a:endParaRPr>
          </a:p>
        </p:txBody>
      </p:sp>
      <p:pic>
        <p:nvPicPr>
          <p:cNvPr id="1036" name="Picture 12" descr="Image result for 叶笃正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597014"/>
            <a:ext cx="2032596" cy="2717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矩形 10"/>
          <p:cNvSpPr/>
          <p:nvPr/>
        </p:nvSpPr>
        <p:spPr>
          <a:xfrm>
            <a:off x="6606534" y="4354914"/>
            <a:ext cx="20313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b="1" i="1" dirty="0" smtClean="0">
                <a:solidFill>
                  <a:srgbClr val="002060"/>
                </a:solidFill>
                <a:effectLst/>
                <a:latin typeface="Linux Libertine"/>
              </a:rPr>
              <a:t>叶笃正</a:t>
            </a:r>
            <a:endParaRPr lang="en-US" altLang="zh-CN" b="1" i="1" dirty="0" smtClean="0">
              <a:solidFill>
                <a:srgbClr val="002060"/>
              </a:solidFill>
              <a:effectLst/>
              <a:latin typeface="Linux Libertine"/>
            </a:endParaRPr>
          </a:p>
          <a:p>
            <a:pPr algn="ctr"/>
            <a:r>
              <a:rPr lang="zh-CN" altLang="en-US" dirty="0">
                <a:solidFill>
                  <a:srgbClr val="000000"/>
                </a:solidFill>
                <a:latin typeface="Linux Libertine"/>
              </a:rPr>
              <a:t>我</a:t>
            </a:r>
            <a:r>
              <a:rPr lang="zh-CN" altLang="en-US" dirty="0" smtClean="0">
                <a:solidFill>
                  <a:srgbClr val="000000"/>
                </a:solidFill>
                <a:latin typeface="Linux Libertine"/>
              </a:rPr>
              <a:t>国气象学奠基人</a:t>
            </a:r>
            <a:endParaRPr lang="en-US" b="0" i="0" dirty="0">
              <a:solidFill>
                <a:srgbClr val="000000"/>
              </a:solidFill>
              <a:effectLst/>
              <a:latin typeface="Linux Libertine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39090" y="5157192"/>
            <a:ext cx="2232248" cy="875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b="1" dirty="0" smtClean="0">
                <a:solidFill>
                  <a:schemeClr val="accent3">
                    <a:lumMod val="50000"/>
                  </a:schemeClr>
                </a:solidFill>
              </a:rPr>
              <a:t>锋面学说</a:t>
            </a:r>
            <a:endParaRPr lang="en-US" altLang="zh-CN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zh-CN" altLang="en-US" b="1" dirty="0">
                <a:solidFill>
                  <a:schemeClr val="accent3">
                    <a:lumMod val="50000"/>
                  </a:schemeClr>
                </a:solidFill>
              </a:rPr>
              <a:t>数值天</a:t>
            </a:r>
            <a:r>
              <a:rPr lang="zh-CN" altLang="en-US" b="1" dirty="0" smtClean="0">
                <a:solidFill>
                  <a:schemeClr val="accent3">
                    <a:lumMod val="50000"/>
                  </a:schemeClr>
                </a:solidFill>
              </a:rPr>
              <a:t>气预报思想</a:t>
            </a:r>
            <a:endParaRPr lang="en-US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471692" y="5157192"/>
            <a:ext cx="2232248" cy="460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b="1" dirty="0" smtClean="0">
                <a:solidFill>
                  <a:schemeClr val="accent3">
                    <a:lumMod val="50000"/>
                  </a:schemeClr>
                </a:solidFill>
              </a:rPr>
              <a:t>长波理论</a:t>
            </a:r>
            <a:endParaRPr lang="en-US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599435" y="5162669"/>
            <a:ext cx="2232248" cy="464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b="1" dirty="0" smtClean="0">
                <a:solidFill>
                  <a:schemeClr val="accent3">
                    <a:lumMod val="50000"/>
                  </a:schemeClr>
                </a:solidFill>
              </a:rPr>
              <a:t>能量频散理论</a:t>
            </a:r>
            <a:endParaRPr lang="en-US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1428362" y="6290851"/>
            <a:ext cx="77156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>
                <a:solidFill>
                  <a:srgbClr val="002060"/>
                </a:solidFill>
              </a:rPr>
              <a:t>我眼中的芝加哥学派</a:t>
            </a:r>
            <a:r>
              <a:rPr lang="zh-CN" altLang="en-US" dirty="0" smtClean="0"/>
              <a:t>（</a:t>
            </a:r>
            <a:r>
              <a:rPr lang="en-US" altLang="zh-CN" dirty="0" smtClean="0"/>
              <a:t>By </a:t>
            </a:r>
            <a:r>
              <a:rPr lang="zh-CN" altLang="en-US" dirty="0" smtClean="0"/>
              <a:t>北大胡永云） </a:t>
            </a:r>
            <a:r>
              <a:rPr lang="en-US" dirty="0" smtClean="0"/>
              <a:t>http</a:t>
            </a:r>
            <a:r>
              <a:rPr lang="en-US" dirty="0"/>
              <a:t>://202.38.64.11/~qiu/Chicago.pdf</a:t>
            </a:r>
          </a:p>
        </p:txBody>
      </p:sp>
    </p:spTree>
    <p:extLst>
      <p:ext uri="{BB962C8B-B14F-4D97-AF65-F5344CB8AC3E}">
        <p14:creationId xmlns:p14="http://schemas.microsoft.com/office/powerpoint/2010/main" val="1954458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990600" y="107950"/>
            <a:ext cx="7620000" cy="687726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  <a:defRPr/>
            </a:pPr>
            <a:r>
              <a:rPr lang="zh-CN" altLang="en-US" sz="3200" b="1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章节安排</a:t>
            </a:r>
            <a:endParaRPr lang="en-US" altLang="zh-CN" sz="3200" b="1" dirty="0">
              <a:solidFill>
                <a:schemeClr val="tx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1428750" lvl="2" indent="-514350" eaLnBrk="1" hangingPunct="1">
              <a:lnSpc>
                <a:spcPct val="150000"/>
              </a:lnSpc>
              <a:buFont typeface="+mj-lt"/>
              <a:buAutoNum type="arabicPeriod"/>
              <a:defRPr/>
            </a:pPr>
            <a:r>
              <a:rPr lang="zh-CN" altLang="en-US" sz="2400" b="1" dirty="0">
                <a:latin typeface="+mn-ea"/>
                <a:ea typeface="+mn-ea"/>
              </a:rPr>
              <a:t>大气运动的基本方程</a:t>
            </a:r>
            <a:endParaRPr lang="en-US" altLang="zh-CN" sz="2400" b="1" dirty="0">
              <a:latin typeface="+mn-ea"/>
              <a:ea typeface="+mn-ea"/>
            </a:endParaRPr>
          </a:p>
          <a:p>
            <a:pPr marL="1428750" lvl="2" indent="-514350" eaLnBrk="1" hangingPunct="1">
              <a:lnSpc>
                <a:spcPct val="150000"/>
              </a:lnSpc>
              <a:buFont typeface="+mj-lt"/>
              <a:buAutoNum type="arabicPeriod"/>
              <a:defRPr/>
            </a:pPr>
            <a:r>
              <a:rPr lang="zh-CN" altLang="en-US" sz="2400" b="1" dirty="0">
                <a:latin typeface="+mn-ea"/>
                <a:ea typeface="+mn-ea"/>
              </a:rPr>
              <a:t>自由大气中的平衡运动</a:t>
            </a:r>
            <a:endParaRPr lang="en-US" altLang="zh-CN" sz="2400" b="1" dirty="0">
              <a:latin typeface="+mn-ea"/>
              <a:ea typeface="+mn-ea"/>
            </a:endParaRPr>
          </a:p>
          <a:p>
            <a:pPr marL="1428750" lvl="2" indent="-514350" eaLnBrk="1" hangingPunct="1">
              <a:lnSpc>
                <a:spcPct val="150000"/>
              </a:lnSpc>
              <a:buFont typeface="+mj-lt"/>
              <a:buAutoNum type="arabicPeriod"/>
              <a:defRPr/>
            </a:pPr>
            <a:r>
              <a:rPr lang="zh-CN" altLang="en-US" sz="2400" b="1" dirty="0">
                <a:latin typeface="+mn-ea"/>
                <a:ea typeface="+mn-ea"/>
              </a:rPr>
              <a:t>大气运动的尺度分析</a:t>
            </a:r>
            <a:endParaRPr lang="en-US" altLang="zh-CN" sz="2400" b="1" dirty="0">
              <a:latin typeface="+mn-ea"/>
              <a:ea typeface="+mn-ea"/>
            </a:endParaRPr>
          </a:p>
          <a:p>
            <a:pPr marL="1428750" lvl="2" indent="-514350" eaLnBrk="1" hangingPunct="1">
              <a:lnSpc>
                <a:spcPct val="150000"/>
              </a:lnSpc>
              <a:buFont typeface="+mj-lt"/>
              <a:buAutoNum type="arabicPeriod"/>
              <a:defRPr/>
            </a:pPr>
            <a:r>
              <a:rPr lang="zh-CN" altLang="en-US" sz="2400" b="1" dirty="0">
                <a:latin typeface="+mn-ea"/>
                <a:ea typeface="+mn-ea"/>
              </a:rPr>
              <a:t>环流、涡度与涡度方程</a:t>
            </a:r>
            <a:endParaRPr lang="en-US" altLang="zh-CN" sz="2400" b="1" dirty="0">
              <a:latin typeface="+mn-ea"/>
              <a:ea typeface="+mn-ea"/>
            </a:endParaRPr>
          </a:p>
          <a:p>
            <a:pPr marL="1428750" lvl="2" indent="-514350" eaLnBrk="1" hangingPunct="1">
              <a:lnSpc>
                <a:spcPct val="150000"/>
              </a:lnSpc>
              <a:buFont typeface="+mj-lt"/>
              <a:buAutoNum type="arabicPeriod"/>
              <a:defRPr/>
            </a:pPr>
            <a:r>
              <a:rPr lang="zh-CN" altLang="en-US" sz="2400" b="1" dirty="0">
                <a:latin typeface="+mn-ea"/>
                <a:ea typeface="+mn-ea"/>
              </a:rPr>
              <a:t>准地转位势倾向方程和</a:t>
            </a:r>
            <a:r>
              <a:rPr lang="el-GR" altLang="zh-CN" sz="2400" b="1" dirty="0">
                <a:latin typeface="+mn-ea"/>
                <a:ea typeface="+mn-ea"/>
              </a:rPr>
              <a:t>ω</a:t>
            </a:r>
            <a:r>
              <a:rPr lang="zh-CN" altLang="en-US" sz="2400" b="1" dirty="0">
                <a:latin typeface="+mn-ea"/>
                <a:ea typeface="+mn-ea"/>
              </a:rPr>
              <a:t>方程</a:t>
            </a:r>
            <a:endParaRPr lang="en-US" altLang="zh-CN" sz="2400" b="1" dirty="0">
              <a:latin typeface="+mn-ea"/>
              <a:ea typeface="+mn-ea"/>
            </a:endParaRPr>
          </a:p>
          <a:p>
            <a:pPr marL="1428750" lvl="2" indent="-514350" eaLnBrk="1" hangingPunct="1">
              <a:lnSpc>
                <a:spcPct val="150000"/>
              </a:lnSpc>
              <a:buFont typeface="+mj-lt"/>
              <a:buAutoNum type="arabicPeriod"/>
              <a:defRPr/>
            </a:pPr>
            <a:r>
              <a:rPr lang="zh-CN" altLang="en-US" sz="2400" b="1" dirty="0">
                <a:latin typeface="+mn-ea"/>
                <a:ea typeface="+mn-ea"/>
              </a:rPr>
              <a:t>大气中的能量关系</a:t>
            </a:r>
            <a:endParaRPr lang="en-US" altLang="zh-CN" sz="2400" b="1" dirty="0">
              <a:latin typeface="+mn-ea"/>
              <a:ea typeface="+mn-ea"/>
            </a:endParaRPr>
          </a:p>
          <a:p>
            <a:pPr marL="1428750" lvl="2" indent="-514350" eaLnBrk="1" hangingPunct="1">
              <a:lnSpc>
                <a:spcPct val="150000"/>
              </a:lnSpc>
              <a:buFont typeface="+mj-lt"/>
              <a:buAutoNum type="arabicPeriod"/>
              <a:defRPr/>
            </a:pPr>
            <a:r>
              <a:rPr lang="zh-CN" altLang="en-US" sz="2400" b="1" dirty="0">
                <a:latin typeface="+mn-ea"/>
                <a:ea typeface="+mn-ea"/>
              </a:rPr>
              <a:t>大气中的波动</a:t>
            </a:r>
            <a:endParaRPr lang="en-US" altLang="zh-CN" sz="2400" b="1" dirty="0">
              <a:latin typeface="+mn-ea"/>
              <a:ea typeface="+mn-ea"/>
            </a:endParaRPr>
          </a:p>
          <a:p>
            <a:pPr marL="1428750" lvl="2" indent="-514350" eaLnBrk="1" hangingPunct="1">
              <a:lnSpc>
                <a:spcPct val="150000"/>
              </a:lnSpc>
              <a:buFont typeface="+mj-lt"/>
              <a:buAutoNum type="arabicPeriod"/>
              <a:defRPr/>
            </a:pPr>
            <a:r>
              <a:rPr lang="zh-CN" altLang="en-US" sz="2400" b="1" dirty="0">
                <a:latin typeface="+mn-ea"/>
                <a:ea typeface="+mn-ea"/>
              </a:rPr>
              <a:t>长波和超长波动力学</a:t>
            </a:r>
            <a:endParaRPr lang="en-US" altLang="zh-CN" sz="2400" b="1" dirty="0">
              <a:latin typeface="+mn-ea"/>
              <a:ea typeface="+mn-ea"/>
            </a:endParaRPr>
          </a:p>
          <a:p>
            <a:pPr marL="1428750" lvl="2" indent="-514350" eaLnBrk="1" hangingPunct="1">
              <a:lnSpc>
                <a:spcPct val="150000"/>
              </a:lnSpc>
              <a:buFont typeface="+mj-lt"/>
              <a:buAutoNum type="arabicPeriod"/>
              <a:defRPr/>
            </a:pPr>
            <a:r>
              <a:rPr lang="zh-CN" altLang="en-US" sz="2400" b="1" dirty="0">
                <a:latin typeface="+mn-ea"/>
                <a:ea typeface="+mn-ea"/>
              </a:rPr>
              <a:t>不稳定理论</a:t>
            </a:r>
            <a:endParaRPr lang="en-US" altLang="zh-CN" sz="2400" b="1" dirty="0">
              <a:latin typeface="+mn-ea"/>
              <a:ea typeface="+mn-ea"/>
            </a:endParaRPr>
          </a:p>
          <a:p>
            <a:pPr marL="1428750" lvl="2" indent="-514350" eaLnBrk="1" hangingPunct="1">
              <a:lnSpc>
                <a:spcPct val="150000"/>
              </a:lnSpc>
              <a:buFont typeface="+mj-lt"/>
              <a:buAutoNum type="arabicPeriod"/>
              <a:defRPr/>
            </a:pPr>
            <a:r>
              <a:rPr lang="zh-CN" altLang="en-US" sz="2400" b="1" dirty="0">
                <a:latin typeface="+mn-ea"/>
                <a:ea typeface="+mn-ea"/>
              </a:rPr>
              <a:t>大气运动的地转适应过程</a:t>
            </a:r>
          </a:p>
          <a:p>
            <a:pPr lvl="1" eaLnBrk="1" hangingPunct="1">
              <a:lnSpc>
                <a:spcPct val="150000"/>
              </a:lnSpc>
              <a:defRPr/>
            </a:pPr>
            <a:endParaRPr lang="en-US" altLang="zh-CN" sz="2000" b="1" dirty="0"/>
          </a:p>
        </p:txBody>
      </p:sp>
    </p:spTree>
    <p:extLst>
      <p:ext uri="{BB962C8B-B14F-4D97-AF65-F5344CB8AC3E}">
        <p14:creationId xmlns:p14="http://schemas.microsoft.com/office/powerpoint/2010/main" val="4071081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39552" y="476672"/>
            <a:ext cx="43396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动力气象</a:t>
            </a:r>
            <a:r>
              <a:rPr lang="zh-CN" altLang="en-US" sz="3600" dirty="0" smtClean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学的发展  </a:t>
            </a:r>
            <a:endParaRPr lang="en-US" sz="3600" dirty="0"/>
          </a:p>
        </p:txBody>
      </p:sp>
      <p:sp>
        <p:nvSpPr>
          <p:cNvPr id="3" name="文本框 2"/>
          <p:cNvSpPr txBox="1"/>
          <p:nvPr/>
        </p:nvSpPr>
        <p:spPr>
          <a:xfrm>
            <a:off x="1691680" y="1844824"/>
            <a:ext cx="691276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/>
              <a:t>本课</a:t>
            </a:r>
            <a:r>
              <a:rPr lang="zh-CN" altLang="en-US" sz="2400" b="1" dirty="0" smtClean="0"/>
              <a:t>程主要关注</a:t>
            </a:r>
            <a:r>
              <a:rPr lang="zh-CN" altLang="en-US" sz="2400" b="1" dirty="0" smtClean="0">
                <a:solidFill>
                  <a:srgbClr val="C00000"/>
                </a:solidFill>
              </a:rPr>
              <a:t>中高纬度</a:t>
            </a:r>
            <a:r>
              <a:rPr lang="zh-CN" altLang="en-US" sz="2400" b="1" dirty="0" smtClean="0"/>
              <a:t>的</a:t>
            </a:r>
            <a:r>
              <a:rPr lang="zh-CN" altLang="en-US" sz="2400" b="1" dirty="0" smtClean="0">
                <a:solidFill>
                  <a:srgbClr val="C00000"/>
                </a:solidFill>
              </a:rPr>
              <a:t>大尺度</a:t>
            </a:r>
            <a:r>
              <a:rPr lang="zh-CN" altLang="en-US" sz="2400" b="1" dirty="0" smtClean="0"/>
              <a:t>大气运动。</a:t>
            </a:r>
            <a:endParaRPr lang="en-US" altLang="zh-CN" sz="2400" b="1" dirty="0" smtClean="0"/>
          </a:p>
          <a:p>
            <a:pPr>
              <a:lnSpc>
                <a:spcPct val="150000"/>
              </a:lnSpc>
            </a:pPr>
            <a:r>
              <a:rPr lang="zh-CN" altLang="en-US" sz="2400" b="1" dirty="0"/>
              <a:t>拓</a:t>
            </a:r>
            <a:r>
              <a:rPr lang="zh-CN" altLang="en-US" sz="2400" b="1" dirty="0" smtClean="0"/>
              <a:t>展：</a:t>
            </a:r>
            <a:endParaRPr lang="en-US" altLang="zh-CN" sz="2400" b="1" dirty="0" smtClean="0"/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400" b="1" dirty="0">
                <a:solidFill>
                  <a:srgbClr val="002060"/>
                </a:solidFill>
              </a:rPr>
              <a:t>大</a:t>
            </a:r>
            <a:r>
              <a:rPr lang="zh-CN" altLang="en-US" sz="2400" b="1" dirty="0" smtClean="0">
                <a:solidFill>
                  <a:srgbClr val="002060"/>
                </a:solidFill>
              </a:rPr>
              <a:t>气环流理论</a:t>
            </a:r>
            <a:endParaRPr lang="en-US" altLang="zh-CN" sz="2400" b="1" dirty="0" smtClean="0">
              <a:solidFill>
                <a:srgbClr val="002060"/>
              </a:solidFill>
            </a:endParaRP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400" b="1" dirty="0">
                <a:solidFill>
                  <a:srgbClr val="002060"/>
                </a:solidFill>
              </a:rPr>
              <a:t>热</a:t>
            </a:r>
            <a:r>
              <a:rPr lang="zh-CN" altLang="en-US" sz="2400" b="1" dirty="0" smtClean="0">
                <a:solidFill>
                  <a:srgbClr val="002060"/>
                </a:solidFill>
              </a:rPr>
              <a:t>带动力学</a:t>
            </a:r>
            <a:endParaRPr lang="en-US" altLang="zh-CN" sz="2400" b="1" dirty="0" smtClean="0">
              <a:solidFill>
                <a:srgbClr val="002060"/>
              </a:solidFill>
            </a:endParaRP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400" b="1" dirty="0">
                <a:solidFill>
                  <a:srgbClr val="002060"/>
                </a:solidFill>
              </a:rPr>
              <a:t>中</a:t>
            </a:r>
            <a:r>
              <a:rPr lang="zh-CN" altLang="en-US" sz="2400" b="1" dirty="0" smtClean="0">
                <a:solidFill>
                  <a:srgbClr val="002060"/>
                </a:solidFill>
              </a:rPr>
              <a:t>小尺度动力学</a:t>
            </a:r>
            <a:endParaRPr lang="en-US" altLang="zh-CN" sz="2400" b="1" dirty="0" smtClean="0">
              <a:solidFill>
                <a:srgbClr val="002060"/>
              </a:solidFill>
            </a:endParaRP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400" b="1" dirty="0">
                <a:solidFill>
                  <a:srgbClr val="002060"/>
                </a:solidFill>
              </a:rPr>
              <a:t>气</a:t>
            </a:r>
            <a:r>
              <a:rPr lang="zh-CN" altLang="en-US" sz="2400" b="1" dirty="0" smtClean="0">
                <a:solidFill>
                  <a:srgbClr val="002060"/>
                </a:solidFill>
              </a:rPr>
              <a:t>候动力学</a:t>
            </a:r>
            <a:endParaRPr lang="en-US" altLang="zh-CN" sz="2400" b="1" dirty="0" smtClean="0">
              <a:solidFill>
                <a:srgbClr val="002060"/>
              </a:solidFill>
            </a:endParaRP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400" b="1" dirty="0">
                <a:solidFill>
                  <a:srgbClr val="002060"/>
                </a:solidFill>
              </a:rPr>
              <a:t>非线</a:t>
            </a:r>
            <a:r>
              <a:rPr lang="zh-CN" altLang="en-US" sz="2400" b="1" dirty="0" smtClean="0">
                <a:solidFill>
                  <a:srgbClr val="002060"/>
                </a:solidFill>
              </a:rPr>
              <a:t>性动力学</a:t>
            </a:r>
            <a:endParaRPr lang="en-US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965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689</Words>
  <Application>Microsoft Office PowerPoint</Application>
  <PresentationFormat>全屏显示(4:3)</PresentationFormat>
  <Paragraphs>69</Paragraphs>
  <Slides>9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9" baseType="lpstr">
      <vt:lpstr>Linux Libertine</vt:lpstr>
      <vt:lpstr>黑体</vt:lpstr>
      <vt:lpstr>华文行楷</vt:lpstr>
      <vt:lpstr>宋体</vt:lpstr>
      <vt:lpstr>Arial</vt:lpstr>
      <vt:lpstr>Calibri</vt:lpstr>
      <vt:lpstr>Segoe Script</vt:lpstr>
      <vt:lpstr>Times New Roman</vt:lpstr>
      <vt:lpstr>Wingdings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qiu</dc:creator>
  <cp:lastModifiedBy>qiu</cp:lastModifiedBy>
  <cp:revision>22</cp:revision>
  <dcterms:created xsi:type="dcterms:W3CDTF">2019-02-25T02:06:40Z</dcterms:created>
  <dcterms:modified xsi:type="dcterms:W3CDTF">2019-02-25T04:58:48Z</dcterms:modified>
</cp:coreProperties>
</file>