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23850" y="115888"/>
          <a:ext cx="8496300" cy="666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5016500" imgH="3937000" progId="Equation.DSMT4">
                  <p:embed/>
                </p:oleObj>
              </mc:Choice>
              <mc:Fallback>
                <p:oleObj name="Equation" r:id="rId3" imgW="5016500" imgH="393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15888"/>
                        <a:ext cx="8496300" cy="6669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1622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58" name="Object 5"/>
          <p:cNvGraphicFramePr>
            <a:graphicFrameLocks noChangeAspect="1"/>
          </p:cNvGraphicFramePr>
          <p:nvPr>
            <p:extLst/>
          </p:nvPr>
        </p:nvGraphicFramePr>
        <p:xfrm>
          <a:off x="755650" y="333375"/>
          <a:ext cx="7345363" cy="626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3720960" imgH="3174840" progId="Equation.DSMT4">
                  <p:embed/>
                </p:oleObj>
              </mc:Choice>
              <mc:Fallback>
                <p:oleObj name="Equation" r:id="rId3" imgW="3720960" imgH="31748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33375"/>
                        <a:ext cx="7345363" cy="6267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/>
              <p:cNvSpPr/>
              <p:nvPr/>
            </p:nvSpPr>
            <p:spPr>
              <a:xfrm>
                <a:off x="6804248" y="2924944"/>
                <a:ext cx="2209515" cy="9064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f>
                              <m:fPr>
                                <m:ctrlPr>
                                  <a:rPr lang="zh-CN" alt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zh-CN" alt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num>
                              <m:den>
                                <m:r>
                                  <a:rPr lang="zh-CN" altLang="en-US" i="0">
                                    <a:latin typeface="Cambria Math" panose="02040503050406030204" pitchFamily="18" charset="0"/>
                                  </a:rPr>
                                  <m:t>𝜕</m:t>
                                </m:r>
                                <m:r>
                                  <a:rPr lang="zh-CN" alt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den>
                            </m:f>
                            <m:r>
                              <a:rPr lang="zh-CN" altLang="en-US" i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m:rPr>
                                <m:nor/>
                              </m:rPr>
                              <a:rPr lang="zh-CN" altLang="en-US" i="1">
                                <a:latin typeface="Cambria Math" panose="02040503050406030204" pitchFamily="18" charset="0"/>
                              </a:rPr>
                              <m:t>          </m:t>
                            </m:r>
                            <m:rad>
                              <m:radPr>
                                <m:degHide m:val="on"/>
                                <m:ctrlPr>
                                  <a:rPr lang="zh-CN" altLang="en-US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/>
                            </m:rad>
                          </m:e>
                        </m:mr>
                        <m:mr>
                          <m:e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zh-CN" altLang="en-US" i="0">
                                <a:latin typeface="Cambria Math" panose="02040503050406030204" pitchFamily="18" charset="0"/>
                              </a:rPr>
                              <m:t>=−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  <m:r>
                              <a:rPr lang="zh-CN" altLang="en-US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zh-CN" alt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  <m:r>
                              <a:rPr lang="zh-CN" altLang="en-US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zh-CN" alt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zh-CN" alt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zh-CN" altLang="en-US" i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zh-CN" altLang="en-US" i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m:rPr>
                                <m:nor/>
                              </m:rPr>
                              <a:rPr lang="zh-CN" altLang="en-US" i="1">
                                <a:latin typeface="Cambria Math" panose="02040503050406030204" pitchFamily="18" charset="0"/>
                              </a:rPr>
                              <m:t>  </m:t>
                            </m:r>
                            <m:r>
                              <a:rPr lang="zh-CN" altLang="en-US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×</m:t>
                            </m:r>
                          </m:e>
                        </m:mr>
                      </m:m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" name="矩形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2924944"/>
                <a:ext cx="2209515" cy="90646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842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539552" y="260648"/>
            <a:ext cx="8280920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zh-CN" altLang="en-US" sz="2000" b="1" dirty="0"/>
              <a:t>北纬</a:t>
            </a:r>
            <a:r>
              <a:rPr lang="en-US" altLang="zh-CN" sz="2000" b="1" dirty="0"/>
              <a:t>45°</a:t>
            </a:r>
            <a:r>
              <a:rPr lang="zh-CN" altLang="en-US" sz="2000" b="1" dirty="0"/>
              <a:t>处，</a:t>
            </a:r>
            <a:r>
              <a:rPr lang="en-US" altLang="zh-CN" sz="2000" b="1" dirty="0"/>
              <a:t>700</a:t>
            </a:r>
            <a:r>
              <a:rPr lang="en-US" altLang="zh-CN" sz="2000" b="1" i="1" dirty="0"/>
              <a:t>hpa</a:t>
            </a:r>
            <a:r>
              <a:rPr lang="zh-CN" altLang="en-US" sz="2000" b="1" dirty="0"/>
              <a:t>等压面上</a:t>
            </a:r>
            <a:r>
              <a:rPr lang="en-US" altLang="zh-CN" sz="2000" b="1" dirty="0"/>
              <a:t>3000</a:t>
            </a:r>
            <a:r>
              <a:rPr lang="en-US" altLang="zh-CN" sz="2000" b="1" i="1" dirty="0"/>
              <a:t>gpm </a:t>
            </a:r>
            <a:r>
              <a:rPr lang="zh-CN" altLang="en-US" sz="2000" b="1" dirty="0"/>
              <a:t>和 </a:t>
            </a:r>
            <a:r>
              <a:rPr lang="en-US" altLang="zh-CN" sz="2000" b="1" dirty="0"/>
              <a:t>2960</a:t>
            </a:r>
            <a:r>
              <a:rPr lang="en-US" altLang="zh-CN" sz="2000" b="1" i="1" dirty="0"/>
              <a:t>gpm</a:t>
            </a:r>
            <a:r>
              <a:rPr lang="zh-CN" altLang="en-US" sz="2000" b="1" dirty="0"/>
              <a:t>两根等高线距离为</a:t>
            </a:r>
            <a:r>
              <a:rPr lang="en-US" altLang="zh-CN" sz="2000" b="1" dirty="0"/>
              <a:t>190</a:t>
            </a:r>
            <a:r>
              <a:rPr lang="en-US" altLang="zh-CN" sz="2000" b="1" i="1" dirty="0"/>
              <a:t>km </a:t>
            </a:r>
            <a:r>
              <a:rPr lang="zh-CN" altLang="en-US" sz="2000" b="1" dirty="0"/>
              <a:t>，地转风有多大？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2411760" y="3761182"/>
                <a:ext cx="3384375" cy="2855910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zh-CN" alt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zh-CN" altLang="en-US" i="0"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num>
                                  <m:den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den>
                                </m:f>
                                <m:f>
                                  <m:f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zh-CN" altLang="en-US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den>
                                </m:f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sub>
                                </m:sSub>
                                <m:r>
                                  <a:rPr lang="zh-CN" altLang="en-US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𝑔</m:t>
                                    </m:r>
                                  </m:num>
                                  <m:den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den>
                                </m:f>
                                <m:f>
                                  <m:fPr>
                                    <m:ctrlP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zh-CN" altLang="en-US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num>
                                  <m:den>
                                    <m:r>
                                      <a:rPr lang="zh-CN" altLang="en-US" i="0"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zh-CN" alt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  <m:r>
                        <m:rPr>
                          <m:nor/>
                        </m:rPr>
                        <a:rPr lang="zh-CN" altLang="en-US" i="1">
                          <a:latin typeface="Cambria Math" panose="02040503050406030204" pitchFamily="18" charset="0"/>
                        </a:rPr>
                        <m:t>   </m:t>
                      </m:r>
                      <m:r>
                        <a:rPr lang="zh-CN" altLang="en-US" i="0">
                          <a:latin typeface="Cambria Math" panose="02040503050406030204" pitchFamily="18" charset="0"/>
                        </a:rPr>
                        <m:t>⇒</m:t>
                      </m:r>
                      <m:d>
                        <m:dPr>
                          <m:begChr m:val="|"/>
                          <m:endChr m:val="|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zh-CN" altLang="en-US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zh-CN" alt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</m:acc>
                            </m:e>
                            <m:sub>
                              <m:r>
                                <a:rPr lang="zh-CN" altLang="en-US" i="1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</m:e>
                      </m:d>
                      <m:r>
                        <a:rPr lang="zh-CN" alt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𝑔</m:t>
                          </m:r>
                        </m:num>
                        <m:den>
                          <m:r>
                            <a:rPr lang="zh-CN" altLang="en-US" i="1">
                              <a:latin typeface="Cambria Math" panose="02040503050406030204" pitchFamily="18" charset="0"/>
                            </a:rPr>
                            <m:t>𝑓</m:t>
                          </m:r>
                        </m:den>
                      </m:f>
                      <m:d>
                        <m:dPr>
                          <m:begChr m:val="|"/>
                          <m:endChr m:val="|"/>
                          <m:ctrlPr>
                            <a:rPr lang="zh-CN" alt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zh-CN" alt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zh-CN" altLang="en-US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num>
                            <m:den>
                              <m:r>
                                <a:rPr lang="zh-CN" alt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a:rPr lang="zh-CN" altLang="en-US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altLang="zh-CN" i="0" dirty="0" smtClean="0">
                  <a:latin typeface="Cambria Math" panose="02040503050406030204" pitchFamily="18" charset="0"/>
                </a:endParaRPr>
              </a:p>
              <a:p>
                <a:endParaRPr lang="en-US" altLang="zh-CN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9.8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2∗7.29∗10</m:t>
                        </m:r>
                        <m:r>
                          <a:rPr lang="en-US" altLang="zh-CN" b="0" i="1" baseline="1600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CN" b="0" i="1" baseline="30000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45°</m:t>
                        </m:r>
                      </m:den>
                    </m:f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zh-CN" alt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3000−2960</m:t>
                        </m:r>
                      </m:num>
                      <m:den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190</m:t>
                        </m:r>
                        <m:r>
                          <a:rPr lang="zh-CN" alt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altLang="zh-CN" b="0" i="1" baseline="3000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zh-CN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zh-CN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altLang="zh-CN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zh-CN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20.01 (m/s)</a:t>
                </a:r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761182"/>
                <a:ext cx="3384375" cy="285591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/>
          <p:cNvSpPr/>
          <p:nvPr/>
        </p:nvSpPr>
        <p:spPr>
          <a:xfrm>
            <a:off x="682250" y="2303471"/>
            <a:ext cx="7704856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arial" panose="020B0604020202020204" pitchFamily="34" charset="0"/>
              </a:rPr>
              <a:t>其中</a:t>
            </a:r>
            <a:r>
              <a:rPr lang="en-US" altLang="zh-CN" dirty="0">
                <a:latin typeface="arial" panose="020B0604020202020204" pitchFamily="34" charset="0"/>
              </a:rPr>
              <a:t>g</a:t>
            </a:r>
            <a:r>
              <a:rPr lang="en-US" altLang="zh-CN" baseline="-25000" dirty="0">
                <a:latin typeface="arial" panose="020B0604020202020204" pitchFamily="34" charset="0"/>
              </a:rPr>
              <a:t>0</a:t>
            </a:r>
            <a:r>
              <a:rPr lang="en-US" altLang="zh-CN" dirty="0">
                <a:latin typeface="arial" panose="020B0604020202020204" pitchFamily="34" charset="0"/>
              </a:rPr>
              <a:t>=9.80665</a:t>
            </a:r>
            <a:r>
              <a:rPr lang="zh-CN" altLang="en-US" dirty="0">
                <a:latin typeface="arial" panose="020B0604020202020204" pitchFamily="34" charset="0"/>
              </a:rPr>
              <a:t>，是全球海平面上重力加速度的平均值。由于</a:t>
            </a:r>
            <a:r>
              <a:rPr lang="en-US" altLang="zh-CN" dirty="0">
                <a:latin typeface="arial" panose="020B0604020202020204" pitchFamily="34" charset="0"/>
              </a:rPr>
              <a:t>g</a:t>
            </a:r>
            <a:r>
              <a:rPr lang="zh-CN" altLang="en-US" dirty="0">
                <a:latin typeface="arial" panose="020B0604020202020204" pitchFamily="34" charset="0"/>
              </a:rPr>
              <a:t>在对流层和平流层低层中随高度变化并不太</a:t>
            </a:r>
            <a:r>
              <a:rPr lang="zh-CN" altLang="en-US" dirty="0" smtClean="0">
                <a:latin typeface="arial" panose="020B0604020202020204" pitchFamily="34" charset="0"/>
              </a:rPr>
              <a:t>大，</a:t>
            </a:r>
            <a:r>
              <a:rPr lang="zh-CN" altLang="en-US" dirty="0">
                <a:latin typeface="arial" panose="020B0604020202020204" pitchFamily="34" charset="0"/>
              </a:rPr>
              <a:t>因而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</a:rPr>
              <a:t>位势高度</a:t>
            </a:r>
            <a:r>
              <a:rPr lang="en-US" altLang="zh-CN" b="1" dirty="0">
                <a:solidFill>
                  <a:srgbClr val="7030A0"/>
                </a:solidFill>
                <a:latin typeface="arial" panose="020B0604020202020204" pitchFamily="34" charset="0"/>
              </a:rPr>
              <a:t>z*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</a:rPr>
              <a:t>（</a:t>
            </a:r>
            <a:r>
              <a:rPr lang="en-US" altLang="zh-CN" b="1" dirty="0" err="1">
                <a:solidFill>
                  <a:srgbClr val="7030A0"/>
                </a:solidFill>
                <a:latin typeface="arial" panose="020B0604020202020204" pitchFamily="34" charset="0"/>
              </a:rPr>
              <a:t>gpm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</a:rPr>
              <a:t>）和几何高度</a:t>
            </a:r>
            <a:r>
              <a:rPr lang="en-US" altLang="zh-CN" b="1" dirty="0">
                <a:solidFill>
                  <a:srgbClr val="7030A0"/>
                </a:solidFill>
                <a:latin typeface="arial" panose="020B0604020202020204" pitchFamily="34" charset="0"/>
              </a:rPr>
              <a:t>z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</a:rPr>
              <a:t>（</a:t>
            </a:r>
            <a:r>
              <a:rPr lang="en-US" altLang="zh-CN" b="1" dirty="0">
                <a:solidFill>
                  <a:srgbClr val="7030A0"/>
                </a:solidFill>
                <a:latin typeface="arial" panose="020B0604020202020204" pitchFamily="34" charset="0"/>
              </a:rPr>
              <a:t>m</a:t>
            </a:r>
            <a:r>
              <a:rPr lang="zh-CN" altLang="en-US" b="1" dirty="0">
                <a:solidFill>
                  <a:srgbClr val="7030A0"/>
                </a:solidFill>
                <a:latin typeface="arial" panose="020B0604020202020204" pitchFamily="34" charset="0"/>
              </a:rPr>
              <a:t>）在数值上相当一致</a:t>
            </a:r>
            <a:r>
              <a:rPr lang="zh-CN" altLang="en-US" dirty="0">
                <a:latin typeface="arial" panose="020B0604020202020204" pitchFamily="34" charset="0"/>
              </a:rPr>
              <a:t>。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1403648" y="1556792"/>
                <a:ext cx="6264696" cy="593111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2000">
                        <a:latin typeface="Cambria Math" panose="02040503050406030204" pitchFamily="18" charset="0"/>
                      </a:rPr>
                      <m:t>位</m:t>
                    </m:r>
                    <m:r>
                      <a:rPr lang="zh-CN" altLang="en-US" sz="2000" i="0">
                        <a:latin typeface="Cambria Math" panose="02040503050406030204" pitchFamily="18" charset="0"/>
                      </a:rPr>
                      <m:t>势高度</m:t>
                    </m:r>
                    <m:sSup>
                      <m:sSupPr>
                        <m:ctrlPr>
                          <a:rPr lang="zh-CN" alt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CN" altLang="en-US" sz="2000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zh-CN" altLang="en-US" sz="2000" i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zh-CN" altLang="en-US" sz="2000" i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000" i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bSup>
                          <m:sSubSupPr>
                            <m:ctrlPr>
                              <a:rPr lang="zh-CN" altLang="en-US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zh-CN" altLang="en-US" sz="20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zh-CN" altLang="en-US" sz="20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/>
                        </m:sSubSup>
                      </m:den>
                    </m:f>
                    <m:nary>
                      <m:naryPr>
                        <m:limLoc m:val="subSup"/>
                        <m:grow m:val="on"/>
                        <m:ctrlPr>
                          <a:rPr lang="zh-CN" alt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zh-CN" altLang="en-US" sz="2000" i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  <m:sup>
                        <m:r>
                          <a:rPr lang="zh-CN" altLang="en-US" sz="2000" i="1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  <m:e>
                        <m:r>
                          <a:rPr lang="zh-CN" altLang="en-US" sz="20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</m:nary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𝑑𝑧</m:t>
                    </m:r>
                    <m:r>
                      <a:rPr lang="zh-CN" altLang="en-US" sz="2000" i="0"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zh-CN" alt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000" i="1">
                            <a:latin typeface="Cambria Math" panose="02040503050406030204" pitchFamily="18" charset="0"/>
                          </a:rPr>
                          <m:t>𝛷</m:t>
                        </m:r>
                      </m:num>
                      <m:den>
                        <m:sSubSup>
                          <m:sSubSupPr>
                            <m:ctrlPr>
                              <a:rPr lang="zh-CN" altLang="en-US" sz="20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zh-CN" altLang="en-US" sz="2000" i="1">
                                <a:latin typeface="Cambria Math" panose="02040503050406030204" pitchFamily="18" charset="0"/>
                              </a:rPr>
                              <m:t>𝑔</m:t>
                            </m:r>
                          </m:e>
                          <m:sub>
                            <m:r>
                              <a:rPr lang="zh-CN" altLang="en-US" sz="2000" i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  <m:sup/>
                        </m:sSubSup>
                      </m:den>
                    </m:f>
                    <m:r>
                      <m:rPr>
                        <m:nor/>
                      </m:rPr>
                      <a:rPr lang="zh-CN" altLang="en-US" sz="2000" i="1">
                        <a:latin typeface="Cambria Math" panose="02040503050406030204" pitchFamily="18" charset="0"/>
                      </a:rPr>
                      <m:t> </m:t>
                    </m:r>
                    <m:r>
                      <a:rPr lang="zh-CN" altLang="en-US" sz="2000">
                        <a:latin typeface="Cambria Math" panose="02040503050406030204" pitchFamily="18" charset="0"/>
                      </a:rPr>
                      <m:t>(</m:t>
                    </m:r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𝑔𝑝𝑚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2000" dirty="0"/>
                  <a:t> </a:t>
                </a:r>
                <a14:m>
                  <m:oMath xmlns:m="http://schemas.openxmlformats.org/officeDocument/2006/math">
                    <m:r>
                      <a:rPr lang="zh-CN" altLang="en-US" sz="2000">
                        <a:latin typeface="Cambria Math" panose="02040503050406030204" pitchFamily="18" charset="0"/>
                      </a:rPr>
                      <m:t>≈</m:t>
                    </m:r>
                    <m:f>
                      <m:fPr>
                        <m:ctrlPr>
                          <a:rPr lang="zh-CN" alt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000" i="1"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zh-CN" altLang="en-US" sz="2000">
                            <a:latin typeface="Cambria Math" panose="02040503050406030204" pitchFamily="18" charset="0"/>
                          </a:rPr>
                          <m:t>9.8</m:t>
                        </m:r>
                      </m:den>
                    </m:f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𝑧</m:t>
                    </m:r>
                    <m:r>
                      <m:rPr>
                        <m:nor/>
                      </m:rPr>
                      <a:rPr lang="zh-CN" altLang="en-US" sz="2000" i="1">
                        <a:latin typeface="Cambria Math" panose="02040503050406030204" pitchFamily="18" charset="0"/>
                      </a:rPr>
                      <m:t>  </m:t>
                    </m:r>
                    <m:r>
                      <a:rPr lang="zh-CN" altLang="en-US" sz="2000">
                        <a:latin typeface="Cambria Math" panose="02040503050406030204" pitchFamily="18" charset="0"/>
                      </a:rPr>
                      <m:t>(</m:t>
                    </m:r>
                    <m:r>
                      <a:rPr lang="zh-CN" altLang="en-US" sz="2000" i="1">
                        <a:latin typeface="Cambria Math" panose="02040503050406030204" pitchFamily="18" charset="0"/>
                      </a:rPr>
                      <m:t>𝑔𝑝𝑚</m:t>
                    </m:r>
                    <m:r>
                      <a:rPr lang="en-US" altLang="zh-CN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zh-CN" altLang="en-US" sz="2000" dirty="0"/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1556792"/>
                <a:ext cx="6264696" cy="593111"/>
              </a:xfrm>
              <a:prstGeom prst="rect">
                <a:avLst/>
              </a:prstGeom>
              <a:blipFill rotWithShape="0">
                <a:blip r:embed="rId3"/>
                <a:stretch>
                  <a:fillRect l="-486" t="-95918" b="-13367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47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109</Words>
  <Application>Microsoft Office PowerPoint</Application>
  <PresentationFormat>全屏显示(4:3)</PresentationFormat>
  <Paragraphs>9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宋体</vt:lpstr>
      <vt:lpstr>Arial</vt:lpstr>
      <vt:lpstr>Arial</vt:lpstr>
      <vt:lpstr>Calibri</vt:lpstr>
      <vt:lpstr>Cambria Math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qiu</dc:creator>
  <cp:lastModifiedBy>qiu</cp:lastModifiedBy>
  <cp:revision>4</cp:revision>
  <dcterms:created xsi:type="dcterms:W3CDTF">2016-03-15T05:34:36Z</dcterms:created>
  <dcterms:modified xsi:type="dcterms:W3CDTF">2019-03-15T04:01:26Z</dcterms:modified>
</cp:coreProperties>
</file>