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59"/>
  </p:notesMasterIdLst>
  <p:handoutMasterIdLst>
    <p:handoutMasterId r:id="rId60"/>
  </p:handoutMasterIdLst>
  <p:sldIdLst>
    <p:sldId id="256" r:id="rId2"/>
    <p:sldId id="544" r:id="rId3"/>
    <p:sldId id="405" r:id="rId4"/>
    <p:sldId id="623" r:id="rId5"/>
    <p:sldId id="626" r:id="rId6"/>
    <p:sldId id="711" r:id="rId7"/>
    <p:sldId id="636" r:id="rId8"/>
    <p:sldId id="706" r:id="rId9"/>
    <p:sldId id="705" r:id="rId10"/>
    <p:sldId id="625" r:id="rId11"/>
    <p:sldId id="712" r:id="rId12"/>
    <p:sldId id="709" r:id="rId13"/>
    <p:sldId id="707" r:id="rId14"/>
    <p:sldId id="624" r:id="rId15"/>
    <p:sldId id="710" r:id="rId16"/>
    <p:sldId id="628" r:id="rId17"/>
    <p:sldId id="713" r:id="rId18"/>
    <p:sldId id="576" r:id="rId19"/>
    <p:sldId id="714" r:id="rId20"/>
    <p:sldId id="606" r:id="rId21"/>
    <p:sldId id="681" r:id="rId22"/>
    <p:sldId id="682" r:id="rId23"/>
    <p:sldId id="683" r:id="rId24"/>
    <p:sldId id="679" r:id="rId25"/>
    <p:sldId id="684" r:id="rId26"/>
    <p:sldId id="680" r:id="rId27"/>
    <p:sldId id="686" r:id="rId28"/>
    <p:sldId id="685" r:id="rId29"/>
    <p:sldId id="687" r:id="rId30"/>
    <p:sldId id="612" r:id="rId31"/>
    <p:sldId id="715" r:id="rId32"/>
    <p:sldId id="688" r:id="rId33"/>
    <p:sldId id="585" r:id="rId34"/>
    <p:sldId id="647" r:id="rId35"/>
    <p:sldId id="689" r:id="rId36"/>
    <p:sldId id="690" r:id="rId37"/>
    <p:sldId id="694" r:id="rId38"/>
    <p:sldId id="691" r:id="rId39"/>
    <p:sldId id="692" r:id="rId40"/>
    <p:sldId id="693" r:id="rId41"/>
    <p:sldId id="695" r:id="rId42"/>
    <p:sldId id="696" r:id="rId43"/>
    <p:sldId id="697" r:id="rId44"/>
    <p:sldId id="645" r:id="rId45"/>
    <p:sldId id="716" r:id="rId46"/>
    <p:sldId id="644" r:id="rId47"/>
    <p:sldId id="717" r:id="rId48"/>
    <p:sldId id="670" r:id="rId49"/>
    <p:sldId id="698" r:id="rId50"/>
    <p:sldId id="699" r:id="rId51"/>
    <p:sldId id="700" r:id="rId52"/>
    <p:sldId id="701" r:id="rId53"/>
    <p:sldId id="703" r:id="rId54"/>
    <p:sldId id="702" r:id="rId55"/>
    <p:sldId id="704" r:id="rId56"/>
    <p:sldId id="553" r:id="rId57"/>
    <p:sldId id="641" r:id="rId58"/>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33CC33"/>
    <a:srgbClr val="99FFCC"/>
    <a:srgbClr val="66FF99"/>
    <a:srgbClr val="66FF33"/>
    <a:srgbClr val="66FF66"/>
    <a:srgbClr val="99FF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26" autoAdjust="0"/>
    <p:restoredTop sz="93145" autoAdjust="0"/>
  </p:normalViewPr>
  <p:slideViewPr>
    <p:cSldViewPr>
      <p:cViewPr varScale="1">
        <p:scale>
          <a:sx n="83" d="100"/>
          <a:sy n="83" d="100"/>
        </p:scale>
        <p:origin x="169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238"/>
    </p:cViewPr>
  </p:sorterViewPr>
  <p:notesViewPr>
    <p:cSldViewPr>
      <p:cViewPr varScale="1">
        <p:scale>
          <a:sx n="67" d="100"/>
          <a:sy n="67" d="100"/>
        </p:scale>
        <p:origin x="-33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1026"/>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20000"/>
              </a:spcBef>
              <a:buFontTx/>
              <a:buChar char="•"/>
              <a:defRPr sz="1200" i="1">
                <a:latin typeface="Courier New" pitchFamily="49" charset="0"/>
                <a:ea typeface="宋体" charset="-122"/>
              </a:defRPr>
            </a:lvl1pPr>
          </a:lstStyle>
          <a:p>
            <a:pPr>
              <a:defRPr/>
            </a:pPr>
            <a:endParaRPr lang="zh-CN" altLang="en-US"/>
          </a:p>
        </p:txBody>
      </p:sp>
      <p:sp>
        <p:nvSpPr>
          <p:cNvPr id="288771" name="Rectangle 1027"/>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lnSpc>
                <a:spcPct val="100000"/>
              </a:lnSpc>
              <a:spcBef>
                <a:spcPct val="20000"/>
              </a:spcBef>
              <a:buFontTx/>
              <a:buChar char="•"/>
              <a:defRPr sz="1200" i="1">
                <a:latin typeface="Courier New" pitchFamily="49" charset="0"/>
                <a:ea typeface="宋体" charset="-122"/>
              </a:defRPr>
            </a:lvl1pPr>
          </a:lstStyle>
          <a:p>
            <a:pPr>
              <a:defRPr/>
            </a:pPr>
            <a:endParaRPr lang="en-US" altLang="zh-CN"/>
          </a:p>
        </p:txBody>
      </p:sp>
      <p:sp>
        <p:nvSpPr>
          <p:cNvPr id="288772" name="Rectangle 1028"/>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nSpc>
                <a:spcPct val="100000"/>
              </a:lnSpc>
              <a:spcBef>
                <a:spcPct val="20000"/>
              </a:spcBef>
              <a:buFontTx/>
              <a:buChar char="•"/>
              <a:defRPr sz="1200" i="1">
                <a:latin typeface="Courier New" pitchFamily="49" charset="0"/>
                <a:ea typeface="宋体" charset="-122"/>
              </a:defRPr>
            </a:lvl1pPr>
          </a:lstStyle>
          <a:p>
            <a:pPr>
              <a:defRPr/>
            </a:pPr>
            <a:endParaRPr lang="en-US" altLang="zh-CN"/>
          </a:p>
        </p:txBody>
      </p:sp>
      <p:sp>
        <p:nvSpPr>
          <p:cNvPr id="28877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20000"/>
              </a:spcBef>
              <a:buFontTx/>
              <a:buChar char="•"/>
              <a:defRPr sz="1200" i="1">
                <a:latin typeface="Courier New" panose="02070309020205020404" pitchFamily="49" charset="0"/>
              </a:defRPr>
            </a:lvl1pPr>
          </a:lstStyle>
          <a:p>
            <a:fld id="{DBDABE4C-3E28-4943-9E9C-3ECF103A62F9}" type="slidenum">
              <a:rPr lang="zh-CN" altLang="en-US"/>
              <a:pPr/>
              <a:t>‹#›</a:t>
            </a:fld>
            <a:endParaRPr lang="en-US" altLang="zh-CN"/>
          </a:p>
        </p:txBody>
      </p:sp>
    </p:spTree>
    <p:extLst>
      <p:ext uri="{BB962C8B-B14F-4D97-AF65-F5344CB8AC3E}">
        <p14:creationId xmlns:p14="http://schemas.microsoft.com/office/powerpoint/2010/main" val="776361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b="1" i="0">
                <a:latin typeface="Times New Roman" pitchFamily="18" charset="0"/>
                <a:ea typeface="宋体" charset="-122"/>
              </a:defRPr>
            </a:lvl1pPr>
          </a:lstStyle>
          <a:p>
            <a:pPr>
              <a:defRPr/>
            </a:pPr>
            <a:endParaRPr lang="zh-CN" altLang="en-US"/>
          </a:p>
        </p:txBody>
      </p:sp>
      <p:sp>
        <p:nvSpPr>
          <p:cNvPr id="52227"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b="1" i="0">
                <a:latin typeface="Times New Roman" pitchFamily="18" charset="0"/>
                <a:ea typeface="宋体" charset="-122"/>
              </a:defRPr>
            </a:lvl1pPr>
          </a:lstStyle>
          <a:p>
            <a:pPr>
              <a:defRPr/>
            </a:pPr>
            <a:endParaRPr lang="en-US" altLang="zh-CN"/>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b="1" i="0">
                <a:latin typeface="Times New Roman" pitchFamily="18" charset="0"/>
                <a:ea typeface="宋体" charset="-122"/>
              </a:defRPr>
            </a:lvl1pPr>
          </a:lstStyle>
          <a:p>
            <a:pPr>
              <a:defRPr/>
            </a:pPr>
            <a:endParaRPr lang="en-US" altLang="zh-CN"/>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1"/>
            </a:lvl1pPr>
          </a:lstStyle>
          <a:p>
            <a:fld id="{C866738D-887B-412B-898D-6D50736BEBF5}" type="slidenum">
              <a:rPr lang="zh-CN" altLang="en-US"/>
              <a:pPr/>
              <a:t>‹#›</a:t>
            </a:fld>
            <a:endParaRPr lang="en-US" altLang="zh-CN"/>
          </a:p>
        </p:txBody>
      </p:sp>
    </p:spTree>
    <p:extLst>
      <p:ext uri="{BB962C8B-B14F-4D97-AF65-F5344CB8AC3E}">
        <p14:creationId xmlns:p14="http://schemas.microsoft.com/office/powerpoint/2010/main" val="247717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61C31C90-07CC-4650-B390-2B2CF1A3F27A}" type="slidenum">
              <a:rPr lang="zh-CN" altLang="en-US" sz="1200"/>
              <a:pPr/>
              <a:t>1</a:t>
            </a:fld>
            <a:endParaRPr lang="en-US" altLang="zh-CN"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Tree>
    <p:extLst>
      <p:ext uri="{BB962C8B-B14F-4D97-AF65-F5344CB8AC3E}">
        <p14:creationId xmlns:p14="http://schemas.microsoft.com/office/powerpoint/2010/main" val="80144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C364048-63C7-41B8-8576-F8CC692AEA63}" type="slidenum">
              <a:rPr lang="zh-CN" altLang="en-US" sz="1200"/>
              <a:pPr/>
              <a:t>10</a:t>
            </a:fld>
            <a:endParaRPr lang="en-US" altLang="zh-CN"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036145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F6B1E7F-B4CA-448C-BF7F-89259CC5D382}" type="slidenum">
              <a:rPr lang="zh-CN" altLang="en-US" sz="1200"/>
              <a:pPr/>
              <a:t>11</a:t>
            </a:fld>
            <a:endParaRPr lang="en-US" altLang="zh-CN"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837137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0B2CCE4-44D7-4752-A909-10DC44BC0702}" type="slidenum">
              <a:rPr lang="zh-CN" altLang="en-US" sz="1200"/>
              <a:pPr/>
              <a:t>12</a:t>
            </a:fld>
            <a:endParaRPr lang="en-US" altLang="zh-CN"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486660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990E310-0CA4-4B6B-813B-FED2510AF70B}" type="slidenum">
              <a:rPr lang="zh-CN" altLang="en-US" sz="1200"/>
              <a:pPr/>
              <a:t>13</a:t>
            </a:fld>
            <a:endParaRPr lang="en-US" altLang="zh-CN"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698032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3936A09-3B9C-4ABA-B9A4-1CD61771E55C}" type="slidenum">
              <a:rPr lang="zh-CN" altLang="en-US" sz="1200"/>
              <a:pPr/>
              <a:t>14</a:t>
            </a:fld>
            <a:endParaRPr lang="en-US" altLang="zh-CN"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78375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ABF4F7E-AF76-4E6A-8B14-6E630B5AAFBD}" type="slidenum">
              <a:rPr lang="zh-CN" altLang="en-US" sz="1200"/>
              <a:pPr/>
              <a:t>15</a:t>
            </a:fld>
            <a:endParaRPr lang="en-US" altLang="zh-CN"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135566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27691F8-24A7-44B5-AF4C-C6E70D27551F}" type="slidenum">
              <a:rPr lang="zh-CN" altLang="en-US" sz="1200"/>
              <a:pPr/>
              <a:t>16</a:t>
            </a:fld>
            <a:endParaRPr lang="en-US" altLang="zh-CN"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388496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4B82ACC-ADB2-483F-9DA9-8EF669080E6B}" type="slidenum">
              <a:rPr lang="zh-CN" altLang="en-US" sz="1200"/>
              <a:pPr/>
              <a:t>17</a:t>
            </a:fld>
            <a:endParaRPr lang="en-US" altLang="zh-CN"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324272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57DF1DF-CFCE-46B4-9A9C-80D514181315}" type="slidenum">
              <a:rPr lang="zh-CN" altLang="en-US" sz="1200"/>
              <a:pPr/>
              <a:t>18</a:t>
            </a:fld>
            <a:endParaRPr lang="en-US" altLang="zh-CN"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249125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FA3038F-7338-44CD-A72D-D65B71C1608D}" type="slidenum">
              <a:rPr lang="zh-CN" altLang="en-US" sz="1200"/>
              <a:pPr/>
              <a:t>19</a:t>
            </a:fld>
            <a:endParaRPr lang="en-US" altLang="zh-CN"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60262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5B79F41-6A8C-4A86-ACAA-66834C07A44B}" type="slidenum">
              <a:rPr lang="zh-CN" altLang="en-US" sz="1200" b="1"/>
              <a:pPr algn="r"/>
              <a:t>2</a:t>
            </a:fld>
            <a:endParaRPr lang="en-US" altLang="zh-CN" sz="1200" b="1"/>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57286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FFFF02B-515E-43B4-96A8-2F40E7A2DAC2}" type="slidenum">
              <a:rPr lang="zh-CN" altLang="en-US" sz="1200"/>
              <a:pPr/>
              <a:t>20</a:t>
            </a:fld>
            <a:endParaRPr lang="en-US" altLang="zh-CN"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595378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8E7DB3A-AB2A-4549-992B-38FDB5DA6763}" type="slidenum">
              <a:rPr lang="zh-CN" altLang="en-US" sz="1200"/>
              <a:pPr/>
              <a:t>21</a:t>
            </a:fld>
            <a:endParaRPr lang="en-US" altLang="zh-CN"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670921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62D2A0AD-5A26-424F-BD4B-BC2F11BCE623}" type="slidenum">
              <a:rPr lang="zh-CN" altLang="en-US" sz="1200"/>
              <a:pPr/>
              <a:t>22</a:t>
            </a:fld>
            <a:endParaRPr lang="en-US" altLang="zh-CN"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05666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FB054BB-CE0E-4DBC-A1E2-19771BB700DC}" type="slidenum">
              <a:rPr lang="zh-CN" altLang="en-US" sz="1200"/>
              <a:pPr/>
              <a:t>23</a:t>
            </a:fld>
            <a:endParaRPr lang="en-US" altLang="zh-CN"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528591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CB227FE-3271-4D97-82A3-F3B19036A8AE}" type="slidenum">
              <a:rPr lang="zh-CN" altLang="en-US" sz="1200"/>
              <a:pPr/>
              <a:t>24</a:t>
            </a:fld>
            <a:endParaRPr lang="en-US" altLang="zh-CN"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29158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F77F2D2-4ED5-4CF5-88AA-7BE5F81566D9}" type="slidenum">
              <a:rPr lang="zh-CN" altLang="en-US" sz="1200"/>
              <a:pPr/>
              <a:t>25</a:t>
            </a:fld>
            <a:endParaRPr lang="en-US" altLang="zh-CN"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549797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515159A-06B3-484D-8A70-B41941083CBA}" type="slidenum">
              <a:rPr lang="zh-CN" altLang="en-US" sz="1200"/>
              <a:pPr/>
              <a:t>26</a:t>
            </a:fld>
            <a:endParaRPr lang="en-US" altLang="zh-CN"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46906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918C1E2-CFB2-4F83-AB2B-972FF0A148A0}" type="slidenum">
              <a:rPr lang="zh-CN" altLang="en-US" sz="1200"/>
              <a:pPr/>
              <a:t>27</a:t>
            </a:fld>
            <a:endParaRPr lang="en-US" altLang="zh-CN"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329917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E1E97E6-D4A6-4161-BF5B-1DF68A693203}" type="slidenum">
              <a:rPr lang="zh-CN" altLang="en-US" sz="1200"/>
              <a:pPr/>
              <a:t>28</a:t>
            </a:fld>
            <a:endParaRPr lang="en-US" altLang="zh-CN"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832078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5B35F48-D439-4295-8375-5D313281AED7}" type="slidenum">
              <a:rPr lang="zh-CN" altLang="en-US" sz="1200"/>
              <a:pPr/>
              <a:t>29</a:t>
            </a:fld>
            <a:endParaRPr lang="en-US" altLang="zh-CN"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239409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D2FF4649-0070-4A6B-9915-13066F5AF88D}" type="slidenum">
              <a:rPr lang="zh-CN" altLang="en-US" sz="1200" b="1"/>
              <a:pPr algn="r"/>
              <a:t>3</a:t>
            </a:fld>
            <a:endParaRPr lang="en-US" altLang="zh-CN" sz="1200" b="1"/>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8988165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52339CE-60C3-4189-B895-5508442C83B2}" type="slidenum">
              <a:rPr lang="zh-CN" altLang="en-US" sz="1200"/>
              <a:pPr/>
              <a:t>30</a:t>
            </a:fld>
            <a:endParaRPr lang="en-US" altLang="zh-CN"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b="1" smtClean="0">
                <a:ea typeface="宋体" panose="02010600030101010101" pitchFamily="2" charset="-122"/>
              </a:rPr>
              <a:t>数据模式</a:t>
            </a:r>
            <a:r>
              <a:rPr lang="zh-CN" altLang="en-US" smtClean="0">
                <a:ea typeface="宋体" panose="02010600030101010101" pitchFamily="2" charset="-122"/>
              </a:rPr>
              <a:t>指对某一类数据的结构、属性、联系和约束的描述。</a:t>
            </a:r>
          </a:p>
        </p:txBody>
      </p:sp>
    </p:spTree>
    <p:extLst>
      <p:ext uri="{BB962C8B-B14F-4D97-AF65-F5344CB8AC3E}">
        <p14:creationId xmlns:p14="http://schemas.microsoft.com/office/powerpoint/2010/main" val="4234396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A6902E9-14C2-4A60-A02B-21D272B47F6B}" type="slidenum">
              <a:rPr lang="zh-CN" altLang="en-US" sz="1200"/>
              <a:pPr/>
              <a:t>31</a:t>
            </a:fld>
            <a:endParaRPr lang="en-US" altLang="zh-CN" sz="12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b="1" smtClean="0">
                <a:ea typeface="宋体" panose="02010600030101010101" pitchFamily="2" charset="-122"/>
              </a:rPr>
              <a:t>数据模式</a:t>
            </a:r>
            <a:r>
              <a:rPr lang="zh-CN" altLang="en-US" smtClean="0">
                <a:ea typeface="宋体" panose="02010600030101010101" pitchFamily="2" charset="-122"/>
              </a:rPr>
              <a:t>指对某一类数据的结构、属性、联系和约束的描述。</a:t>
            </a:r>
          </a:p>
        </p:txBody>
      </p:sp>
    </p:spTree>
    <p:extLst>
      <p:ext uri="{BB962C8B-B14F-4D97-AF65-F5344CB8AC3E}">
        <p14:creationId xmlns:p14="http://schemas.microsoft.com/office/powerpoint/2010/main" val="29641498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BA4D088-6F23-46C0-9671-AF0E86E65A72}" type="slidenum">
              <a:rPr lang="zh-CN" altLang="en-US" sz="1200"/>
              <a:pPr/>
              <a:t>32</a:t>
            </a:fld>
            <a:endParaRPr lang="en-US" altLang="zh-CN"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9072629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B32824B-8FC2-4A68-96A4-1AC7B6F56D9B}" type="slidenum">
              <a:rPr lang="zh-CN" altLang="en-US" sz="1200"/>
              <a:pPr/>
              <a:t>33</a:t>
            </a:fld>
            <a:endParaRPr lang="en-US" altLang="zh-CN" sz="12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3792018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E353B95-80F4-4D2C-A45D-18FC2EB0F4A1}" type="slidenum">
              <a:rPr lang="zh-CN" altLang="en-US" sz="1200"/>
              <a:pPr/>
              <a:t>34</a:t>
            </a:fld>
            <a:endParaRPr lang="en-US" altLang="zh-CN" sz="120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0383817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DCEC4E0-F85C-4CAB-BB54-4ED7562ADA88}" type="slidenum">
              <a:rPr lang="zh-CN" altLang="en-US" sz="1200"/>
              <a:pPr/>
              <a:t>35</a:t>
            </a:fld>
            <a:endParaRPr lang="en-US" altLang="zh-CN" sz="12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937832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B2A4227-6716-4900-BD28-5AEB0526C694}" type="slidenum">
              <a:rPr lang="zh-CN" altLang="en-US" sz="1200"/>
              <a:pPr/>
              <a:t>36</a:t>
            </a:fld>
            <a:endParaRPr lang="en-US" altLang="zh-CN" sz="120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2672018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4857F9A-9A4A-4AB3-99FC-F6A6231B6D79}" type="slidenum">
              <a:rPr lang="zh-CN" altLang="en-US" sz="1200"/>
              <a:pPr/>
              <a:t>37</a:t>
            </a:fld>
            <a:endParaRPr lang="en-US" altLang="zh-CN" sz="12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295197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CD2A607-A4F4-4D42-B528-D80AEFD9F285}" type="slidenum">
              <a:rPr lang="zh-CN" altLang="en-US" sz="1200"/>
              <a:pPr/>
              <a:t>38</a:t>
            </a:fld>
            <a:endParaRPr lang="en-US" altLang="zh-CN"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0272046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BFF8850-F9E8-4A1D-A39A-5C7F8F1B65C4}" type="slidenum">
              <a:rPr lang="zh-CN" altLang="en-US" sz="1200"/>
              <a:pPr/>
              <a:t>39</a:t>
            </a:fld>
            <a:endParaRPr lang="en-US" altLang="zh-CN" sz="120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61198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7D151A6-EF0F-4284-8916-5969DEFA4431}" type="slidenum">
              <a:rPr lang="zh-CN" altLang="en-US" sz="1200"/>
              <a:pPr/>
              <a:t>4</a:t>
            </a:fld>
            <a:endParaRPr lang="en-US" altLang="zh-CN"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7754640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BF2D371-CABA-413D-A915-157358431B21}" type="slidenum">
              <a:rPr lang="zh-CN" altLang="en-US" sz="1200"/>
              <a:pPr/>
              <a:t>40</a:t>
            </a:fld>
            <a:endParaRPr lang="en-US" altLang="zh-CN"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6045739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003CB08-5C03-47D4-8412-18F705631C45}" type="slidenum">
              <a:rPr lang="zh-CN" altLang="en-US" sz="1200"/>
              <a:pPr/>
              <a:t>41</a:t>
            </a:fld>
            <a:endParaRPr lang="en-US" altLang="zh-CN" sz="120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749710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B0ABD8A-8E4E-4C74-8EF2-373B7ECDEC7F}" type="slidenum">
              <a:rPr lang="zh-CN" altLang="en-US" sz="1200"/>
              <a:pPr/>
              <a:t>42</a:t>
            </a:fld>
            <a:endParaRPr lang="en-US" altLang="zh-CN" sz="120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676623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67E058D-CCB7-42BD-909A-641E18A0B586}" type="slidenum">
              <a:rPr lang="zh-CN" altLang="en-US" sz="1200"/>
              <a:pPr/>
              <a:t>43</a:t>
            </a:fld>
            <a:endParaRPr lang="en-US" altLang="zh-CN" sz="120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497134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7D1AE25-8D7A-40F3-9872-5165E49C087B}" type="slidenum">
              <a:rPr lang="zh-CN" altLang="en-US" sz="1200"/>
              <a:pPr/>
              <a:t>44</a:t>
            </a:fld>
            <a:endParaRPr lang="en-US" altLang="zh-CN" sz="120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6241059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78583B0-7D81-45AB-BB42-B1B91BF69F62}" type="slidenum">
              <a:rPr lang="zh-CN" altLang="en-US" sz="1200"/>
              <a:pPr/>
              <a:t>45</a:t>
            </a:fld>
            <a:endParaRPr lang="en-US" altLang="zh-CN"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8487821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459526E-9AF2-4E9F-84B3-571E7A08391E}" type="slidenum">
              <a:rPr lang="zh-CN" altLang="en-US" sz="1200"/>
              <a:pPr/>
              <a:t>46</a:t>
            </a:fld>
            <a:endParaRPr lang="en-US" altLang="zh-CN" sz="120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7954620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752E834-7744-4F3A-83B6-05379F953BC9}" type="slidenum">
              <a:rPr lang="zh-CN" altLang="en-US" sz="1200"/>
              <a:pPr/>
              <a:t>47</a:t>
            </a:fld>
            <a:endParaRPr lang="en-US" altLang="zh-CN" sz="120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2260048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1160A1F-59CA-4B3F-8A10-DCB25D79DCA0}" type="slidenum">
              <a:rPr lang="zh-CN" altLang="en-US" sz="1200"/>
              <a:pPr/>
              <a:t>48</a:t>
            </a:fld>
            <a:endParaRPr lang="en-US" altLang="zh-CN" sz="120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4935568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6F5395E4-B118-4613-9915-22C17DB013B0}" type="slidenum">
              <a:rPr lang="zh-CN" altLang="en-US" sz="1200"/>
              <a:pPr/>
              <a:t>49</a:t>
            </a:fld>
            <a:endParaRPr lang="en-US" altLang="zh-CN"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580133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BBAA7E8-C382-42D8-BA64-C25FB90ADDF9}" type="slidenum">
              <a:rPr lang="zh-CN" altLang="en-US" sz="1200"/>
              <a:pPr/>
              <a:t>5</a:t>
            </a:fld>
            <a:endParaRPr lang="en-US" altLang="zh-CN"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4848945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8D1B120-ED76-4E84-A6CE-999D02C184A8}" type="slidenum">
              <a:rPr lang="zh-CN" altLang="en-US" sz="1200"/>
              <a:pPr/>
              <a:t>50</a:t>
            </a:fld>
            <a:endParaRPr lang="en-US" altLang="zh-CN" sz="120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684952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29A2548-5ACB-4750-9815-C038BFFFC385}" type="slidenum">
              <a:rPr lang="zh-CN" altLang="en-US" sz="1200"/>
              <a:pPr/>
              <a:t>51</a:t>
            </a:fld>
            <a:endParaRPr lang="en-US" altLang="zh-CN"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454432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FAA1F4E-8DAA-4EEE-9C95-DBB47C0A6A24}" type="slidenum">
              <a:rPr lang="zh-CN" altLang="en-US" sz="1200"/>
              <a:pPr/>
              <a:t>52</a:t>
            </a:fld>
            <a:endParaRPr lang="en-US" altLang="zh-CN" sz="120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682871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91DFF31-8FFF-4DFC-AEE0-7BCB758FA6DE}" type="slidenum">
              <a:rPr lang="zh-CN" altLang="en-US" sz="1200"/>
              <a:pPr/>
              <a:t>53</a:t>
            </a:fld>
            <a:endParaRPr lang="en-US" altLang="zh-CN" sz="120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414627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DA0C5F6-9556-4913-A2E4-E7A7120CEB20}" type="slidenum">
              <a:rPr lang="zh-CN" altLang="en-US" sz="1200"/>
              <a:pPr/>
              <a:t>54</a:t>
            </a:fld>
            <a:endParaRPr lang="en-US" altLang="zh-CN" sz="120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454751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152F461-A7E5-41DC-AEC7-67D427BD0919}" type="slidenum">
              <a:rPr lang="zh-CN" altLang="en-US" sz="1200"/>
              <a:pPr/>
              <a:t>55</a:t>
            </a:fld>
            <a:endParaRPr lang="en-US" altLang="zh-CN" sz="120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17516801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4F282405-4FB6-4AF6-81D2-53D28DB91DAD}" type="slidenum">
              <a:rPr lang="zh-CN" altLang="en-US" sz="1200"/>
              <a:pPr algn="r"/>
              <a:t>56</a:t>
            </a:fld>
            <a:endParaRPr lang="en-US" altLang="zh-CN" sz="120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0713601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D58EE6D6-F7C5-45FE-95A7-311AFCC9D027}" type="slidenum">
              <a:rPr lang="zh-CN" altLang="en-US" sz="1200"/>
              <a:pPr algn="r"/>
              <a:t>57</a:t>
            </a:fld>
            <a:endParaRPr lang="en-US" altLang="zh-CN"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35434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C49B386-0B68-4F4D-8FDD-34F91655E713}" type="slidenum">
              <a:rPr lang="zh-CN" altLang="en-US" sz="1200"/>
              <a:pPr/>
              <a:t>6</a:t>
            </a:fld>
            <a:endParaRPr lang="en-US" altLang="zh-CN"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742372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89CC43A-5DE1-4639-A47C-C756059F39C9}" type="slidenum">
              <a:rPr lang="zh-CN" altLang="en-US" sz="1200"/>
              <a:pPr/>
              <a:t>7</a:t>
            </a:fld>
            <a:endParaRPr lang="en-US" altLang="zh-CN"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9594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1B09C49-5500-49BA-8E50-B2FD5B4E7753}" type="slidenum">
              <a:rPr lang="zh-CN" altLang="en-US" sz="1200"/>
              <a:pPr/>
              <a:t>8</a:t>
            </a:fld>
            <a:endParaRPr lang="en-US" altLang="zh-CN"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33469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D0DA933-1854-4FC7-BB86-F69E0F47F456}" type="slidenum">
              <a:rPr lang="zh-CN" altLang="en-US" sz="1200"/>
              <a:pPr/>
              <a:t>9</a:t>
            </a:fld>
            <a:endParaRPr lang="en-US" altLang="zh-CN"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16345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6954DEC-05DC-49BC-966D-421859DCC38A}" type="datetime1">
              <a:rPr lang="zh-CN" altLang="en-US"/>
              <a:pPr>
                <a:defRPr/>
              </a:pPr>
              <a:t>2016/12/13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172F986A-5B5F-4349-967D-6D733CF3BEE7}" type="slidenum">
              <a:rPr lang="zh-CN" altLang="en-US"/>
              <a:pPr/>
              <a:t>‹#›</a:t>
            </a:fld>
            <a:endParaRPr lang="en-US" altLang="zh-CN"/>
          </a:p>
        </p:txBody>
      </p:sp>
    </p:spTree>
    <p:extLst>
      <p:ext uri="{BB962C8B-B14F-4D97-AF65-F5344CB8AC3E}">
        <p14:creationId xmlns:p14="http://schemas.microsoft.com/office/powerpoint/2010/main" val="384005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0888F26-FE48-4006-A390-13B3931B7932}" type="datetime1">
              <a:rPr lang="zh-CN" altLang="en-US"/>
              <a:pPr>
                <a:defRPr/>
              </a:pPr>
              <a:t>2016/12/13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CD2DEA71-6766-46C4-96A7-7C879F913B55}" type="slidenum">
              <a:rPr lang="zh-CN" altLang="en-US"/>
              <a:pPr/>
              <a:t>‹#›</a:t>
            </a:fld>
            <a:endParaRPr lang="en-US" altLang="zh-CN"/>
          </a:p>
        </p:txBody>
      </p:sp>
    </p:spTree>
    <p:extLst>
      <p:ext uri="{BB962C8B-B14F-4D97-AF65-F5344CB8AC3E}">
        <p14:creationId xmlns:p14="http://schemas.microsoft.com/office/powerpoint/2010/main" val="53927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A5018B6-C1E8-48C8-B020-A1114D595E6B}" type="datetime1">
              <a:rPr lang="zh-CN" altLang="en-US"/>
              <a:pPr>
                <a:defRPr/>
              </a:pPr>
              <a:t>2016/12/13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E1A85617-EEBE-4295-8708-43C157625893}" type="slidenum">
              <a:rPr lang="zh-CN" altLang="en-US"/>
              <a:pPr/>
              <a:t>‹#›</a:t>
            </a:fld>
            <a:endParaRPr lang="en-US" altLang="zh-CN"/>
          </a:p>
        </p:txBody>
      </p:sp>
    </p:spTree>
    <p:extLst>
      <p:ext uri="{BB962C8B-B14F-4D97-AF65-F5344CB8AC3E}">
        <p14:creationId xmlns:p14="http://schemas.microsoft.com/office/powerpoint/2010/main" val="76504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2A1CE3C-F6B2-40D5-9347-28F145598898}" type="datetime1">
              <a:rPr lang="zh-CN" altLang="en-US"/>
              <a:pPr>
                <a:defRPr/>
              </a:pPr>
              <a:t>2016/12/13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79169815-27BF-440E-AD40-2128B74AD76D}" type="slidenum">
              <a:rPr lang="zh-CN" altLang="en-US"/>
              <a:pPr/>
              <a:t>‹#›</a:t>
            </a:fld>
            <a:endParaRPr lang="en-US" altLang="zh-CN"/>
          </a:p>
        </p:txBody>
      </p:sp>
    </p:spTree>
    <p:extLst>
      <p:ext uri="{BB962C8B-B14F-4D97-AF65-F5344CB8AC3E}">
        <p14:creationId xmlns:p14="http://schemas.microsoft.com/office/powerpoint/2010/main" val="111789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CBF37228-EA94-450A-AE06-D3055F26030F}" type="datetime1">
              <a:rPr lang="zh-CN" altLang="en-US"/>
              <a:pPr>
                <a:defRPr/>
              </a:pPr>
              <a:t>2016/12/13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0AE16F99-CC95-4969-9574-431ED4C9AC8E}" type="slidenum">
              <a:rPr lang="zh-CN" altLang="en-US"/>
              <a:pPr/>
              <a:t>‹#›</a:t>
            </a:fld>
            <a:endParaRPr lang="en-US" altLang="zh-CN"/>
          </a:p>
        </p:txBody>
      </p:sp>
    </p:spTree>
    <p:extLst>
      <p:ext uri="{BB962C8B-B14F-4D97-AF65-F5344CB8AC3E}">
        <p14:creationId xmlns:p14="http://schemas.microsoft.com/office/powerpoint/2010/main" val="259331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4EADA93-4C7D-4A16-B548-A31684E52B6F}" type="datetime1">
              <a:rPr lang="zh-CN" altLang="en-US"/>
              <a:pPr>
                <a:defRPr/>
              </a:pPr>
              <a:t>2016/12/13</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3A2DCE51-B919-4A72-8608-EBC6EEC82C59}" type="slidenum">
              <a:rPr lang="zh-CN" altLang="en-US"/>
              <a:pPr/>
              <a:t>‹#›</a:t>
            </a:fld>
            <a:endParaRPr lang="en-US" altLang="zh-CN"/>
          </a:p>
        </p:txBody>
      </p:sp>
    </p:spTree>
    <p:extLst>
      <p:ext uri="{BB962C8B-B14F-4D97-AF65-F5344CB8AC3E}">
        <p14:creationId xmlns:p14="http://schemas.microsoft.com/office/powerpoint/2010/main" val="1197927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8BE10D6E-98A0-4D78-AF9A-0AA41E6A9EEB}" type="datetime1">
              <a:rPr lang="zh-CN" altLang="en-US"/>
              <a:pPr>
                <a:defRPr/>
              </a:pPr>
              <a:t>2016/12/13</a:t>
            </a:fld>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D500EB0B-89CD-4C16-9C9B-08D526A13474}" type="slidenum">
              <a:rPr lang="zh-CN" altLang="en-US"/>
              <a:pPr/>
              <a:t>‹#›</a:t>
            </a:fld>
            <a:endParaRPr lang="en-US" altLang="zh-CN"/>
          </a:p>
        </p:txBody>
      </p:sp>
    </p:spTree>
    <p:extLst>
      <p:ext uri="{BB962C8B-B14F-4D97-AF65-F5344CB8AC3E}">
        <p14:creationId xmlns:p14="http://schemas.microsoft.com/office/powerpoint/2010/main" val="184625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A75428B3-45C4-4590-98B5-0FB001329D98}" type="datetime1">
              <a:rPr lang="zh-CN" altLang="en-US"/>
              <a:pPr>
                <a:defRPr/>
              </a:pPr>
              <a:t>2016/12/13</a:t>
            </a:fld>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D6E4692B-1819-428E-8006-04DF8692B446}" type="slidenum">
              <a:rPr lang="zh-CN" altLang="en-US"/>
              <a:pPr/>
              <a:t>‹#›</a:t>
            </a:fld>
            <a:endParaRPr lang="en-US" altLang="zh-CN"/>
          </a:p>
        </p:txBody>
      </p:sp>
    </p:spTree>
    <p:extLst>
      <p:ext uri="{BB962C8B-B14F-4D97-AF65-F5344CB8AC3E}">
        <p14:creationId xmlns:p14="http://schemas.microsoft.com/office/powerpoint/2010/main" val="251863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E199EF-3EAC-43FB-96A7-96E59C9F6FA2}" type="datetime1">
              <a:rPr lang="zh-CN" altLang="en-US"/>
              <a:pPr>
                <a:defRPr/>
              </a:pPr>
              <a:t>2016/12/13</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FE63D707-FBEC-41D5-9587-323FAB2BF218}" type="slidenum">
              <a:rPr lang="zh-CN" altLang="en-US"/>
              <a:pPr/>
              <a:t>‹#›</a:t>
            </a:fld>
            <a:endParaRPr lang="en-US" altLang="zh-CN"/>
          </a:p>
        </p:txBody>
      </p:sp>
    </p:spTree>
    <p:extLst>
      <p:ext uri="{BB962C8B-B14F-4D97-AF65-F5344CB8AC3E}">
        <p14:creationId xmlns:p14="http://schemas.microsoft.com/office/powerpoint/2010/main" val="277672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AC57AE80-9A87-4012-9EB3-023B30582E89}" type="datetime1">
              <a:rPr lang="zh-CN" altLang="en-US"/>
              <a:pPr>
                <a:defRPr/>
              </a:pPr>
              <a:t>2016/12/13</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176B8D99-31EB-49FE-948B-336325C3684A}" type="slidenum">
              <a:rPr lang="zh-CN" altLang="en-US"/>
              <a:pPr/>
              <a:t>‹#›</a:t>
            </a:fld>
            <a:endParaRPr lang="en-US" altLang="zh-CN"/>
          </a:p>
        </p:txBody>
      </p:sp>
    </p:spTree>
    <p:extLst>
      <p:ext uri="{BB962C8B-B14F-4D97-AF65-F5344CB8AC3E}">
        <p14:creationId xmlns:p14="http://schemas.microsoft.com/office/powerpoint/2010/main" val="2270135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55B5356-9317-4858-B7CD-DC1013623528}" type="datetime1">
              <a:rPr lang="zh-CN" altLang="en-US"/>
              <a:pPr>
                <a:defRPr/>
              </a:pPr>
              <a:t>2016/12/13</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5D3BA2EF-B33E-4FB4-8845-D3C5A1C56181}" type="slidenum">
              <a:rPr lang="zh-CN" altLang="en-US"/>
              <a:pPr/>
              <a:t>‹#›</a:t>
            </a:fld>
            <a:endParaRPr lang="en-US" altLang="zh-CN"/>
          </a:p>
        </p:txBody>
      </p:sp>
    </p:spTree>
    <p:extLst>
      <p:ext uri="{BB962C8B-B14F-4D97-AF65-F5344CB8AC3E}">
        <p14:creationId xmlns:p14="http://schemas.microsoft.com/office/powerpoint/2010/main" val="286749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5974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latin typeface="+mn-lt"/>
                <a:ea typeface="宋体" charset="-122"/>
              </a:defRPr>
            </a:lvl1pPr>
          </a:lstStyle>
          <a:p>
            <a:pPr>
              <a:defRPr/>
            </a:pPr>
            <a:fld id="{2E728BCF-9AE0-46B8-9979-063DA93605AB}" type="datetime1">
              <a:rPr lang="zh-CN" altLang="en-US"/>
              <a:pPr>
                <a:defRPr/>
              </a:pPr>
              <a:t>2016/12/13</a:t>
            </a:fld>
            <a:endParaRPr lang="en-US" altLang="zh-CN"/>
          </a:p>
        </p:txBody>
      </p:sp>
      <p:sp>
        <p:nvSpPr>
          <p:cNvPr id="15974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latin typeface="+mn-lt"/>
                <a:ea typeface="宋体" charset="-122"/>
              </a:defRPr>
            </a:lvl1pPr>
          </a:lstStyle>
          <a:p>
            <a:pPr>
              <a:defRPr/>
            </a:pPr>
            <a:r>
              <a:rPr lang="zh-CN" altLang="en-US"/>
              <a:t>中国科大</a:t>
            </a:r>
            <a:endParaRPr lang="en-US" altLang="zh-CN"/>
          </a:p>
        </p:txBody>
      </p:sp>
      <p:sp>
        <p:nvSpPr>
          <p:cNvPr id="15975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AF8A731E-5DDD-4841-B28A-D666BCA8D3C7}"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宋体" charset="-122"/>
        </a:defRPr>
      </a:lvl2pPr>
      <a:lvl3pPr algn="ctr" rtl="0" eaLnBrk="0" fontAlgn="base" hangingPunct="0">
        <a:spcBef>
          <a:spcPct val="0"/>
        </a:spcBef>
        <a:spcAft>
          <a:spcPct val="0"/>
        </a:spcAft>
        <a:defRPr sz="4400">
          <a:solidFill>
            <a:schemeClr val="tx2"/>
          </a:solidFill>
          <a:latin typeface="Times New Roman" pitchFamily="18" charset="0"/>
          <a:ea typeface="宋体" charset="-122"/>
        </a:defRPr>
      </a:lvl3pPr>
      <a:lvl4pPr algn="ctr" rtl="0" eaLnBrk="0" fontAlgn="base" hangingPunct="0">
        <a:spcBef>
          <a:spcPct val="0"/>
        </a:spcBef>
        <a:spcAft>
          <a:spcPct val="0"/>
        </a:spcAft>
        <a:defRPr sz="4400">
          <a:solidFill>
            <a:schemeClr val="tx2"/>
          </a:solidFill>
          <a:latin typeface="Times New Roman" pitchFamily="18" charset="0"/>
          <a:ea typeface="宋体" charset="-122"/>
        </a:defRPr>
      </a:lvl4pPr>
      <a:lvl5pPr algn="ctr" rtl="0" eaLnBrk="0" fontAlgn="base" hangingPunct="0">
        <a:spcBef>
          <a:spcPct val="0"/>
        </a:spcBef>
        <a:spcAft>
          <a:spcPct val="0"/>
        </a:spcAft>
        <a:defRPr sz="4400">
          <a:solidFill>
            <a:schemeClr val="tx2"/>
          </a:solidFill>
          <a:latin typeface="Times New Roman" pitchFamily="18" charset="0"/>
          <a:ea typeface="宋体" charset="-122"/>
        </a:defRPr>
      </a:lvl5pPr>
      <a:lvl6pPr marL="457200" algn="ctr" rtl="0" eaLnBrk="0" fontAlgn="base" hangingPunct="0">
        <a:spcBef>
          <a:spcPct val="0"/>
        </a:spcBef>
        <a:spcAft>
          <a:spcPct val="0"/>
        </a:spcAft>
        <a:defRPr sz="4400">
          <a:solidFill>
            <a:schemeClr val="tx2"/>
          </a:solidFill>
          <a:latin typeface="Times New Roman" pitchFamily="18" charset="0"/>
          <a:ea typeface="宋体" charset="-122"/>
        </a:defRPr>
      </a:lvl6pPr>
      <a:lvl7pPr marL="914400" algn="ctr" rtl="0" eaLnBrk="0" fontAlgn="base" hangingPunct="0">
        <a:spcBef>
          <a:spcPct val="0"/>
        </a:spcBef>
        <a:spcAft>
          <a:spcPct val="0"/>
        </a:spcAft>
        <a:defRPr sz="4400">
          <a:solidFill>
            <a:schemeClr val="tx2"/>
          </a:solidFill>
          <a:latin typeface="Times New Roman" pitchFamily="18" charset="0"/>
          <a:ea typeface="宋体" charset="-122"/>
        </a:defRPr>
      </a:lvl7pPr>
      <a:lvl8pPr marL="1371600" algn="ctr" rtl="0" eaLnBrk="0" fontAlgn="base" hangingPunct="0">
        <a:spcBef>
          <a:spcPct val="0"/>
        </a:spcBef>
        <a:spcAft>
          <a:spcPct val="0"/>
        </a:spcAft>
        <a:defRPr sz="4400">
          <a:solidFill>
            <a:schemeClr val="tx2"/>
          </a:solidFill>
          <a:latin typeface="Times New Roman" pitchFamily="18" charset="0"/>
          <a:ea typeface="宋体" charset="-122"/>
        </a:defRPr>
      </a:lvl8pPr>
      <a:lvl9pPr marL="1828800" algn="ctr" rtl="0" eaLnBrk="0" fontAlgn="base" hangingPunct="0">
        <a:spcBef>
          <a:spcPct val="0"/>
        </a:spcBef>
        <a:spcAft>
          <a:spcPct val="0"/>
        </a:spcAft>
        <a:defRPr sz="4400">
          <a:solidFill>
            <a:schemeClr val="tx2"/>
          </a:solidFill>
          <a:latin typeface="Times New Roman" pitchFamily="18"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463" y="1438275"/>
            <a:ext cx="8855075" cy="1728788"/>
          </a:xfrm>
        </p:spPr>
        <p:txBody>
          <a:bodyPr/>
          <a:lstStyle/>
          <a:p>
            <a:pPr>
              <a:lnSpc>
                <a:spcPct val="130000"/>
              </a:lnSpc>
            </a:pPr>
            <a:r>
              <a:rPr lang="zh-CN" altLang="zh-CN" sz="4800" b="1" smtClean="0"/>
              <a:t>大数据的处理和分析</a:t>
            </a:r>
            <a:r>
              <a:rPr lang="zh-CN" altLang="en-US" sz="4000" b="1" smtClean="0"/>
              <a:t/>
            </a:r>
            <a:br>
              <a:rPr lang="zh-CN" altLang="en-US" sz="4000" b="1" smtClean="0"/>
            </a:br>
            <a:r>
              <a:rPr lang="zh-CN" altLang="en-US" sz="3600" b="1" smtClean="0">
                <a:solidFill>
                  <a:srgbClr val="00FF00"/>
                </a:solidFill>
              </a:rPr>
              <a:t>计算机科学导论第十讲</a:t>
            </a:r>
          </a:p>
        </p:txBody>
      </p:sp>
      <p:sp>
        <p:nvSpPr>
          <p:cNvPr id="2051" name="Rectangle 3"/>
          <p:cNvSpPr>
            <a:spLocks noGrp="1" noChangeArrowheads="1"/>
          </p:cNvSpPr>
          <p:nvPr>
            <p:ph type="subTitle" idx="1"/>
          </p:nvPr>
        </p:nvSpPr>
        <p:spPr>
          <a:xfrm>
            <a:off x="1295400" y="3886200"/>
            <a:ext cx="6629400" cy="2351088"/>
          </a:xfrm>
        </p:spPr>
        <p:txBody>
          <a:bodyPr/>
          <a:lstStyle/>
          <a:p>
            <a:r>
              <a:rPr lang="zh-CN" altLang="en-US" b="1" smtClean="0"/>
              <a:t>计算机科学技术学院</a:t>
            </a:r>
          </a:p>
          <a:p>
            <a:r>
              <a:rPr lang="zh-CN" altLang="en-US" b="1" smtClean="0"/>
              <a:t>陈意云</a:t>
            </a:r>
          </a:p>
          <a:p>
            <a:r>
              <a:rPr lang="zh-CN" altLang="en-US" b="1" smtClean="0"/>
              <a:t>0551-</a:t>
            </a:r>
            <a:r>
              <a:rPr lang="en-US" altLang="zh-CN" b="1" smtClean="0"/>
              <a:t>6</a:t>
            </a:r>
            <a:r>
              <a:rPr lang="zh-CN" altLang="en-US" b="1" smtClean="0"/>
              <a:t>3607043</a:t>
            </a:r>
            <a:r>
              <a:rPr lang="en-US" altLang="zh-CN" b="1" smtClean="0"/>
              <a:t>,</a:t>
            </a:r>
            <a:r>
              <a:rPr lang="zh-CN" altLang="en-US" b="1" smtClean="0"/>
              <a:t> </a:t>
            </a:r>
            <a:r>
              <a:rPr lang="en-US" altLang="zh-CN" b="1" smtClean="0"/>
              <a:t>yiyun@ustc.edu.cn</a:t>
            </a:r>
          </a:p>
          <a:p>
            <a:r>
              <a:rPr lang="en-US" altLang="zh-CN" b="1" smtClean="0"/>
              <a:t>http://staff.ustc.edu.cn/~yiyun/</a:t>
            </a:r>
            <a:endParaRPr lang="zh-CN" altLang="en-US" b="1" smtClean="0"/>
          </a:p>
          <a:p>
            <a:endParaRPr lang="zh-CN" altLang="en-US"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287338" y="1438275"/>
            <a:ext cx="8640762" cy="5038725"/>
          </a:xfrm>
          <a:noFill/>
        </p:spPr>
        <p:txBody>
          <a:bodyPr/>
          <a:lstStyle/>
          <a:p>
            <a:pPr algn="just"/>
            <a:r>
              <a:rPr lang="zh-CN" altLang="en-US" b="1" dirty="0" smtClean="0"/>
              <a:t>大数据案例</a:t>
            </a:r>
            <a:r>
              <a:rPr lang="en-US" altLang="zh-CN" b="1" dirty="0" smtClean="0"/>
              <a:t>—</a:t>
            </a:r>
            <a:r>
              <a:rPr lang="zh-CN" altLang="en-US" b="1" dirty="0" smtClean="0"/>
              <a:t>谷歌预测冬季流感的传播</a:t>
            </a:r>
            <a:endParaRPr lang="en-US" altLang="zh-CN" b="1" dirty="0" smtClean="0"/>
          </a:p>
          <a:p>
            <a:pPr lvl="1" algn="just">
              <a:spcBef>
                <a:spcPts val="338"/>
              </a:spcBef>
            </a:pPr>
            <a:r>
              <a:rPr lang="en-US" altLang="zh-CN" b="1" dirty="0" smtClean="0"/>
              <a:t>2008</a:t>
            </a:r>
            <a:r>
              <a:rPr lang="zh-CN" altLang="zh-CN" b="1" dirty="0" smtClean="0"/>
              <a:t>年</a:t>
            </a:r>
            <a:r>
              <a:rPr lang="en-US" altLang="zh-CN" b="1" dirty="0" smtClean="0"/>
              <a:t>11</a:t>
            </a:r>
            <a:r>
              <a:rPr lang="zh-CN" altLang="zh-CN" b="1" dirty="0" smtClean="0"/>
              <a:t>月谷歌启动</a:t>
            </a:r>
            <a:r>
              <a:rPr lang="zh-CN" altLang="en-US" b="1" dirty="0" smtClean="0"/>
              <a:t>“</a:t>
            </a:r>
            <a:r>
              <a:rPr lang="zh-CN" altLang="zh-CN" b="1" dirty="0" smtClean="0"/>
              <a:t>谷歌流感趋势</a:t>
            </a:r>
            <a:r>
              <a:rPr lang="en-US" altLang="zh-CN" b="1" dirty="0" smtClean="0"/>
              <a:t>”(Google Flu Trends, GFT) </a:t>
            </a:r>
            <a:r>
              <a:rPr lang="zh-CN" altLang="zh-CN" b="1" dirty="0" smtClean="0"/>
              <a:t>项目</a:t>
            </a:r>
            <a:endParaRPr lang="en-US" altLang="zh-CN" b="1" dirty="0" smtClean="0"/>
          </a:p>
          <a:p>
            <a:pPr lvl="1" algn="just"/>
            <a:r>
              <a:rPr lang="en-US" altLang="zh-CN" b="1" dirty="0" smtClean="0"/>
              <a:t>GFT</a:t>
            </a:r>
            <a:r>
              <a:rPr lang="zh-CN" altLang="en-US" b="1" dirty="0" smtClean="0"/>
              <a:t>项目把</a:t>
            </a:r>
            <a:r>
              <a:rPr lang="en-US" altLang="zh-CN" b="1" dirty="0" smtClean="0"/>
              <a:t>5000</a:t>
            </a:r>
            <a:r>
              <a:rPr lang="zh-CN" altLang="en-US" b="1" dirty="0" smtClean="0"/>
              <a:t>万个美国人最频繁检索的词项与美国疾病预防控制中心告知的</a:t>
            </a:r>
            <a:r>
              <a:rPr lang="en-US" altLang="zh-CN" b="1" dirty="0" smtClean="0"/>
              <a:t>2003</a:t>
            </a:r>
            <a:r>
              <a:rPr lang="zh-CN" altLang="en-US" b="1" dirty="0" smtClean="0"/>
              <a:t>年～</a:t>
            </a:r>
            <a:r>
              <a:rPr lang="en-US" altLang="zh-CN" b="1" dirty="0" smtClean="0"/>
              <a:t>2008</a:t>
            </a:r>
            <a:r>
              <a:rPr lang="zh-CN" altLang="en-US" b="1" dirty="0" smtClean="0"/>
              <a:t>年季节性流感传播期间的数据进行比较，以确定相关检索词项</a:t>
            </a:r>
            <a:endParaRPr lang="en-US" altLang="zh-CN" b="1" dirty="0" smtClean="0"/>
          </a:p>
          <a:p>
            <a:pPr lvl="1" algn="just"/>
            <a:r>
              <a:rPr lang="zh-CN" altLang="en-US" b="1" dirty="0" smtClean="0"/>
              <a:t>为测试这些检索词项的使用频率与流感在时间和空间上传播之间的联系，</a:t>
            </a:r>
            <a:r>
              <a:rPr lang="en-US" altLang="zh-CN" b="1" dirty="0" smtClean="0"/>
              <a:t>GFT</a:t>
            </a:r>
            <a:r>
              <a:rPr lang="zh-CN" altLang="en-US" b="1" dirty="0" smtClean="0"/>
              <a:t>共处理了</a:t>
            </a:r>
            <a:r>
              <a:rPr lang="en-US" altLang="zh-CN" b="1" dirty="0" smtClean="0"/>
              <a:t>4.5</a:t>
            </a:r>
            <a:r>
              <a:rPr lang="zh-CN" altLang="en-US" b="1" dirty="0" smtClean="0"/>
              <a:t>亿个不同的数学模型</a:t>
            </a:r>
            <a:endParaRPr lang="en-US" altLang="zh-CN" b="1" dirty="0" smtClean="0"/>
          </a:p>
        </p:txBody>
      </p:sp>
      <p:sp>
        <p:nvSpPr>
          <p:cNvPr id="11267"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1126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C539B68-85F3-46A9-A2A2-62492CF45653}" type="slidenum">
              <a:rPr lang="zh-CN" altLang="en-US" sz="1400"/>
              <a:pPr/>
              <a:t>10</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287338" y="1438275"/>
            <a:ext cx="8640762" cy="5038725"/>
          </a:xfrm>
          <a:noFill/>
        </p:spPr>
        <p:txBody>
          <a:bodyPr/>
          <a:lstStyle/>
          <a:p>
            <a:pPr algn="just"/>
            <a:r>
              <a:rPr lang="zh-CN" altLang="en-US" b="1" dirty="0" smtClean="0"/>
              <a:t>大数据案例</a:t>
            </a:r>
            <a:r>
              <a:rPr lang="en-US" altLang="zh-CN" b="1" dirty="0" smtClean="0"/>
              <a:t>—</a:t>
            </a:r>
            <a:r>
              <a:rPr lang="zh-CN" altLang="en-US" b="1" dirty="0" smtClean="0"/>
              <a:t>谷歌预测冬季流感的传播</a:t>
            </a:r>
            <a:endParaRPr lang="en-US" altLang="zh-CN" b="1" dirty="0" smtClean="0"/>
          </a:p>
          <a:p>
            <a:pPr lvl="1" algn="just">
              <a:spcBef>
                <a:spcPts val="338"/>
              </a:spcBef>
            </a:pPr>
            <a:r>
              <a:rPr lang="zh-CN" altLang="en-US" b="1" dirty="0" smtClean="0"/>
              <a:t>为测试这些检索词项的使用频率与流感在时间和空间上传播之间的联系，</a:t>
            </a:r>
            <a:r>
              <a:rPr lang="en-US" altLang="zh-CN" b="1" dirty="0" smtClean="0"/>
              <a:t>GFT</a:t>
            </a:r>
            <a:r>
              <a:rPr lang="zh-CN" altLang="en-US" b="1" dirty="0" smtClean="0"/>
              <a:t>共处理了</a:t>
            </a:r>
            <a:r>
              <a:rPr lang="en-US" altLang="zh-CN" b="1" dirty="0" smtClean="0"/>
              <a:t>4.5</a:t>
            </a:r>
            <a:r>
              <a:rPr lang="zh-CN" altLang="en-US" b="1" dirty="0" smtClean="0"/>
              <a:t>亿个不同的数学模型</a:t>
            </a:r>
            <a:endParaRPr lang="en-US" altLang="zh-CN" b="1" dirty="0" smtClean="0"/>
          </a:p>
          <a:p>
            <a:pPr lvl="1" algn="just">
              <a:spcBef>
                <a:spcPts val="338"/>
              </a:spcBef>
            </a:pPr>
            <a:r>
              <a:rPr lang="zh-CN" altLang="en-US" b="1" dirty="0" smtClean="0"/>
              <a:t>在把得出的预测与</a:t>
            </a:r>
            <a:r>
              <a:rPr lang="en-US" altLang="zh-CN" b="1" dirty="0" smtClean="0"/>
              <a:t>2007</a:t>
            </a:r>
            <a:r>
              <a:rPr lang="zh-CN" altLang="en-US" b="1" dirty="0" smtClean="0"/>
              <a:t>年和</a:t>
            </a:r>
            <a:r>
              <a:rPr lang="en-US" altLang="zh-CN" b="1" dirty="0" smtClean="0"/>
              <a:t>2008</a:t>
            </a:r>
            <a:r>
              <a:rPr lang="zh-CN" altLang="en-US" b="1" dirty="0" smtClean="0"/>
              <a:t>年疾病预防控制中心记录的实际流感病例进行对比后，</a:t>
            </a:r>
            <a:r>
              <a:rPr lang="en-US" altLang="zh-CN" b="1" dirty="0" smtClean="0"/>
              <a:t>GFT</a:t>
            </a:r>
            <a:r>
              <a:rPr lang="zh-CN" altLang="en-US" b="1" dirty="0" smtClean="0"/>
              <a:t>的软件发现了</a:t>
            </a:r>
            <a:r>
              <a:rPr lang="en-US" altLang="zh-CN" b="1" dirty="0" smtClean="0"/>
              <a:t>45</a:t>
            </a:r>
            <a:r>
              <a:rPr lang="zh-CN" altLang="en-US" b="1" dirty="0" smtClean="0"/>
              <a:t>个检索词项的组合</a:t>
            </a:r>
            <a:endParaRPr lang="en-US" altLang="zh-CN" b="1" dirty="0" smtClean="0"/>
          </a:p>
          <a:p>
            <a:pPr lvl="1" algn="just"/>
            <a:r>
              <a:rPr lang="zh-CN" altLang="en-US" b="1" dirty="0" smtClean="0"/>
              <a:t>把这些检索词项用于一个特定的数学模型后，其预测与官方数据相关性高达</a:t>
            </a:r>
            <a:r>
              <a:rPr lang="en-US" altLang="zh-CN" b="1" dirty="0" smtClean="0"/>
              <a:t>97%</a:t>
            </a:r>
          </a:p>
          <a:p>
            <a:pPr lvl="1" algn="just"/>
            <a:endParaRPr lang="en-US" altLang="zh-CN" b="1" dirty="0" smtClean="0"/>
          </a:p>
        </p:txBody>
      </p:sp>
      <p:sp>
        <p:nvSpPr>
          <p:cNvPr id="12291"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1229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DB8C8A6-38E7-4F0F-B982-050E68692EC3}" type="slidenum">
              <a:rPr lang="zh-CN" altLang="en-US" sz="1400"/>
              <a:pPr/>
              <a:t>11</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87338" y="1438275"/>
            <a:ext cx="8640762" cy="5038725"/>
          </a:xfrm>
          <a:noFill/>
        </p:spPr>
        <p:txBody>
          <a:bodyPr/>
          <a:lstStyle/>
          <a:p>
            <a:pPr algn="just"/>
            <a:r>
              <a:rPr lang="zh-CN" altLang="en-US" b="1" smtClean="0"/>
              <a:t>大数据案例</a:t>
            </a:r>
            <a:r>
              <a:rPr lang="en-US" altLang="zh-CN" b="1" smtClean="0"/>
              <a:t>—</a:t>
            </a:r>
            <a:r>
              <a:rPr lang="zh-CN" altLang="en-US" b="1" smtClean="0"/>
              <a:t>谷歌预测冬季流感的传播</a:t>
            </a:r>
            <a:endParaRPr lang="en-US" altLang="zh-CN" b="1" smtClean="0"/>
          </a:p>
          <a:p>
            <a:pPr lvl="1" algn="just"/>
            <a:r>
              <a:rPr lang="en-US" altLang="zh-CN" b="1" smtClean="0"/>
              <a:t>2009</a:t>
            </a:r>
            <a:r>
              <a:rPr lang="zh-CN" altLang="en-US" b="1" smtClean="0"/>
              <a:t>年谷歌把研究成果发表在</a:t>
            </a:r>
            <a:r>
              <a:rPr lang="en-US" altLang="zh-CN" b="1" smtClean="0"/>
              <a:t>《</a:t>
            </a:r>
            <a:r>
              <a:rPr lang="zh-CN" altLang="en-US" b="1" smtClean="0"/>
              <a:t>自然</a:t>
            </a:r>
            <a:r>
              <a:rPr lang="en-US" altLang="zh-CN" b="1" smtClean="0"/>
              <a:t>》</a:t>
            </a:r>
            <a:r>
              <a:rPr lang="zh-CN" altLang="en-US" b="1" smtClean="0"/>
              <a:t>杂志上，这篇引人注目的论文令公共卫生官员和计算机科学家感到震惊</a:t>
            </a:r>
            <a:endParaRPr lang="en-US" altLang="zh-CN" b="1" smtClean="0"/>
          </a:p>
          <a:p>
            <a:pPr lvl="1" algn="just"/>
            <a:r>
              <a:rPr lang="zh-CN" altLang="en-US" b="1" smtClean="0"/>
              <a:t>文章不仅预测了流感在全美的传播，而且具体到特定的地区和州</a:t>
            </a:r>
            <a:endParaRPr lang="en-US" altLang="zh-CN" b="1" smtClean="0"/>
          </a:p>
          <a:p>
            <a:pPr lvl="1" algn="just"/>
            <a:r>
              <a:rPr lang="zh-CN" altLang="en-US" b="1" smtClean="0"/>
              <a:t>并且预测非常及时，不像疾病预防控制中心的信息会有一两周的延迟（因为人们从患病到求医会滞后，信息从医院传到疾控中心也需要时间，疾控中心每周只进行一次数据汇总）</a:t>
            </a:r>
            <a:endParaRPr lang="en-US" altLang="zh-CN" b="1" smtClean="0"/>
          </a:p>
          <a:p>
            <a:pPr lvl="1" algn="just"/>
            <a:r>
              <a:rPr lang="zh-CN" altLang="en-US" b="1" smtClean="0"/>
              <a:t>信息滞后两周对一种飞速传播的疾病是致命的</a:t>
            </a:r>
            <a:endParaRPr lang="en-US" altLang="zh-CN" b="1" smtClean="0"/>
          </a:p>
        </p:txBody>
      </p:sp>
      <p:sp>
        <p:nvSpPr>
          <p:cNvPr id="13315"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1331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BDF24B4-23D1-4468-AC36-BBC4BA8A7DD5}" type="slidenum">
              <a:rPr lang="zh-CN" altLang="en-US" sz="1400"/>
              <a:pPr/>
              <a:t>12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87338" y="1438275"/>
            <a:ext cx="8640762" cy="5038725"/>
          </a:xfrm>
          <a:noFill/>
        </p:spPr>
        <p:txBody>
          <a:bodyPr/>
          <a:lstStyle/>
          <a:p>
            <a:pPr algn="just"/>
            <a:r>
              <a:rPr lang="zh-CN" altLang="en-US" b="1" smtClean="0"/>
              <a:t>大数据案例</a:t>
            </a:r>
            <a:r>
              <a:rPr lang="en-US" altLang="zh-CN" b="1" smtClean="0"/>
              <a:t>—</a:t>
            </a:r>
            <a:r>
              <a:rPr lang="zh-CN" altLang="en-US" b="1" smtClean="0"/>
              <a:t>谷歌预测冬季流感的传播</a:t>
            </a:r>
            <a:endParaRPr lang="en-US" altLang="zh-CN" b="1" smtClean="0"/>
          </a:p>
          <a:p>
            <a:pPr lvl="1" algn="just">
              <a:spcBef>
                <a:spcPts val="338"/>
              </a:spcBef>
            </a:pPr>
            <a:r>
              <a:rPr lang="zh-CN" altLang="en-US" b="1" smtClean="0"/>
              <a:t>在论文发表后的几周内，出现了一种称为甲型</a:t>
            </a:r>
            <a:r>
              <a:rPr lang="en-US" altLang="zh-CN" b="1" smtClean="0"/>
              <a:t>H1N1</a:t>
            </a:r>
            <a:r>
              <a:rPr lang="zh-CN" altLang="en-US" b="1" smtClean="0"/>
              <a:t>的新流感病毒，它在短短几周内迅速传播开来，全球的公共卫生机构都担心一场致命的流行病即将来袭</a:t>
            </a:r>
            <a:endParaRPr lang="en-US" altLang="zh-CN" b="1" smtClean="0"/>
          </a:p>
          <a:p>
            <a:pPr lvl="1" algn="just">
              <a:spcBef>
                <a:spcPts val="338"/>
              </a:spcBef>
            </a:pPr>
            <a:r>
              <a:rPr lang="zh-CN" altLang="en-US" b="1" smtClean="0"/>
              <a:t>这时，与习惯性滞后的官方数据相比，谷歌的预测是一个更有效、更及时的指示标，公共卫生机构的官员因此获得了非常有价值的数据信息</a:t>
            </a:r>
            <a:endParaRPr lang="en-US" altLang="zh-CN" b="1" smtClean="0"/>
          </a:p>
          <a:p>
            <a:pPr lvl="1" algn="just">
              <a:spcBef>
                <a:spcPts val="338"/>
              </a:spcBef>
            </a:pPr>
            <a:r>
              <a:rPr lang="zh-CN" altLang="en-US" b="1" smtClean="0"/>
              <a:t>谷歌的方法不需要分发口腔试纸和联系医生，因为它是建立在大数据的基础之上</a:t>
            </a:r>
            <a:endParaRPr lang="en-US" altLang="zh-CN" b="1" smtClean="0"/>
          </a:p>
        </p:txBody>
      </p:sp>
      <p:sp>
        <p:nvSpPr>
          <p:cNvPr id="14339"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1434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655C9A7-1DD6-4525-BAC0-D09C48DC4FF7}" type="slidenum">
              <a:rPr lang="zh-CN" altLang="en-US" sz="1400"/>
              <a:pPr/>
              <a:t>13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30188" y="228600"/>
            <a:ext cx="8640762" cy="1152525"/>
          </a:xfrm>
        </p:spPr>
        <p:txBody>
          <a:bodyPr/>
          <a:lstStyle/>
          <a:p>
            <a:pPr>
              <a:defRPr/>
            </a:pPr>
            <a:r>
              <a:rPr lang="zh-CN" altLang="en-US" b="1" dirty="0">
                <a:solidFill>
                  <a:srgbClr val="FFFF00"/>
                </a:solidFill>
              </a:rPr>
              <a:t>大数据的魅力</a:t>
            </a:r>
            <a:endParaRPr lang="zh-CN" altLang="en-US" b="1" dirty="0" smtClean="0">
              <a:latin typeface="+mn-lt"/>
              <a:ea typeface="+mn-ea"/>
            </a:endParaRPr>
          </a:p>
        </p:txBody>
      </p:sp>
      <p:sp>
        <p:nvSpPr>
          <p:cNvPr id="24579" name="Rectangle 3"/>
          <p:cNvSpPr>
            <a:spLocks noGrp="1" noChangeArrowheads="1"/>
          </p:cNvSpPr>
          <p:nvPr>
            <p:ph type="body" idx="1"/>
          </p:nvPr>
        </p:nvSpPr>
        <p:spPr>
          <a:xfrm>
            <a:off x="287338" y="1438275"/>
            <a:ext cx="8640762" cy="5038725"/>
          </a:xfrm>
          <a:noFill/>
        </p:spPr>
        <p:txBody>
          <a:bodyPr/>
          <a:lstStyle/>
          <a:p>
            <a:pPr algn="just"/>
            <a:r>
              <a:rPr lang="zh-CN" altLang="en-US" b="1" smtClean="0"/>
              <a:t>大数据案例</a:t>
            </a:r>
            <a:r>
              <a:rPr lang="en-US" altLang="zh-CN" b="1" smtClean="0"/>
              <a:t>—</a:t>
            </a:r>
            <a:r>
              <a:rPr lang="zh-CN" altLang="en-US" b="1" smtClean="0"/>
              <a:t>谷歌预测冬季流感的传播</a:t>
            </a:r>
            <a:endParaRPr lang="en-US" altLang="zh-CN" b="1" smtClean="0"/>
          </a:p>
          <a:p>
            <a:pPr lvl="1" algn="just"/>
            <a:r>
              <a:rPr lang="zh-CN" altLang="en-US" b="1" smtClean="0"/>
              <a:t>这是当今社会所独有的一种新型能力：以一种前所未有的方式，通过对海量数据的分析，获得巨大价值的产品和服务，或深刻的洞见</a:t>
            </a:r>
            <a:endParaRPr lang="en-US" altLang="zh-CN" b="1" smtClean="0"/>
          </a:p>
          <a:p>
            <a:pPr lvl="1" algn="just"/>
            <a:r>
              <a:rPr lang="zh-CN" altLang="en-US" b="1" smtClean="0"/>
              <a:t>大数据不仅会变革公共卫生，也会变革商业、变革思维，改变政府与民众关系的方法，</a:t>
            </a:r>
            <a:r>
              <a:rPr lang="en-US" altLang="zh-CN" b="1" smtClean="0"/>
              <a:t>… </a:t>
            </a:r>
            <a:r>
              <a:rPr lang="zh-CN" altLang="en-US" b="1" smtClean="0"/>
              <a:t>，开启重大的时代转型</a:t>
            </a:r>
            <a:endParaRPr lang="en-US" altLang="zh-CN" b="1" smtClean="0"/>
          </a:p>
        </p:txBody>
      </p:sp>
      <p:sp>
        <p:nvSpPr>
          <p:cNvPr id="1536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5F621D1-4C14-4001-80C5-425869C5FCAC}" type="slidenum">
              <a:rPr lang="zh-CN" altLang="en-US" sz="1400"/>
              <a:pPr/>
              <a:t>14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30188" y="228600"/>
            <a:ext cx="8640762" cy="1152525"/>
          </a:xfrm>
        </p:spPr>
        <p:txBody>
          <a:bodyPr/>
          <a:lstStyle/>
          <a:p>
            <a:pPr>
              <a:defRPr/>
            </a:pPr>
            <a:r>
              <a:rPr lang="zh-CN" altLang="en-US" b="1" dirty="0">
                <a:solidFill>
                  <a:srgbClr val="FFFF00"/>
                </a:solidFill>
              </a:rPr>
              <a:t>大数据的魅力</a:t>
            </a:r>
            <a:endParaRPr lang="zh-CN" altLang="en-US" b="1" dirty="0" smtClean="0">
              <a:latin typeface="+mn-lt"/>
              <a:ea typeface="+mn-ea"/>
            </a:endParaRPr>
          </a:p>
        </p:txBody>
      </p:sp>
      <p:sp>
        <p:nvSpPr>
          <p:cNvPr id="24579" name="Rectangle 3"/>
          <p:cNvSpPr>
            <a:spLocks noGrp="1" noChangeArrowheads="1"/>
          </p:cNvSpPr>
          <p:nvPr>
            <p:ph type="body" idx="1"/>
          </p:nvPr>
        </p:nvSpPr>
        <p:spPr>
          <a:xfrm>
            <a:off x="287338" y="1438275"/>
            <a:ext cx="8640762" cy="5038725"/>
          </a:xfrm>
          <a:noFill/>
        </p:spPr>
        <p:txBody>
          <a:bodyPr/>
          <a:lstStyle/>
          <a:p>
            <a:pPr algn="just"/>
            <a:r>
              <a:rPr lang="zh-CN" altLang="en-US" b="1" dirty="0" smtClean="0"/>
              <a:t>大数据案例</a:t>
            </a:r>
            <a:r>
              <a:rPr lang="en-US" altLang="zh-CN" b="1" dirty="0" smtClean="0"/>
              <a:t>—</a:t>
            </a:r>
            <a:r>
              <a:rPr lang="zh-CN" altLang="en-US" b="1" dirty="0" smtClean="0"/>
              <a:t>谷歌预测冬季流感的传播</a:t>
            </a:r>
            <a:endParaRPr lang="en-US" altLang="zh-CN" b="1" dirty="0" smtClean="0"/>
          </a:p>
          <a:p>
            <a:pPr lvl="1" algn="just"/>
            <a:r>
              <a:rPr lang="en-US" altLang="zh-CN" b="1" dirty="0" smtClean="0"/>
              <a:t>2013</a:t>
            </a:r>
            <a:r>
              <a:rPr lang="zh-CN" altLang="en-US" b="1" dirty="0" smtClean="0"/>
              <a:t>年</a:t>
            </a:r>
            <a:r>
              <a:rPr lang="en-US" altLang="zh-CN" b="1" dirty="0" smtClean="0"/>
              <a:t>2</a:t>
            </a:r>
            <a:r>
              <a:rPr lang="zh-CN" altLang="en-US" b="1" dirty="0" smtClean="0"/>
              <a:t>月，</a:t>
            </a:r>
            <a:r>
              <a:rPr lang="en-US" altLang="zh-CN" b="1" dirty="0" smtClean="0"/>
              <a:t>GFT</a:t>
            </a:r>
            <a:r>
              <a:rPr lang="zh-CN" altLang="en-US" b="1" dirty="0" smtClean="0"/>
              <a:t>再次上头条，不是因为什么新的成就，而是因</a:t>
            </a:r>
            <a:r>
              <a:rPr lang="en-US" altLang="zh-CN" b="1" dirty="0" smtClean="0"/>
              <a:t>2013</a:t>
            </a:r>
            <a:r>
              <a:rPr lang="zh-CN" altLang="en-US" b="1" dirty="0" smtClean="0"/>
              <a:t>年</a:t>
            </a:r>
            <a:r>
              <a:rPr lang="en-US" altLang="zh-CN" b="1" dirty="0" smtClean="0"/>
              <a:t>1</a:t>
            </a:r>
            <a:r>
              <a:rPr lang="zh-CN" altLang="en-US" b="1" dirty="0" smtClean="0"/>
              <a:t>月，美国流感发生率达到峰值，</a:t>
            </a:r>
            <a:r>
              <a:rPr lang="en-US" altLang="zh-CN" b="1" dirty="0" smtClean="0"/>
              <a:t>GFT</a:t>
            </a:r>
            <a:r>
              <a:rPr lang="zh-CN" altLang="en-US" b="1" dirty="0" smtClean="0"/>
              <a:t>事先的估计比实际数据高两倍</a:t>
            </a:r>
            <a:endParaRPr lang="en-US" altLang="zh-CN" b="1" dirty="0" smtClean="0"/>
          </a:p>
          <a:p>
            <a:pPr lvl="1" algn="just"/>
            <a:r>
              <a:rPr lang="zh-CN" altLang="en-US" b="1" dirty="0" smtClean="0"/>
              <a:t>造成这种结果的原因：</a:t>
            </a:r>
            <a:endParaRPr lang="en-US" altLang="zh-CN" b="1" dirty="0" smtClean="0"/>
          </a:p>
          <a:p>
            <a:pPr lvl="1" algn="just">
              <a:buFontTx/>
              <a:buNone/>
            </a:pPr>
            <a:r>
              <a:rPr lang="en-US" altLang="zh-CN" b="1" dirty="0" smtClean="0">
                <a:sym typeface="Symbol" panose="05050102010706020507" pitchFamily="18" charset="2"/>
              </a:rPr>
              <a:t>	  </a:t>
            </a:r>
            <a:r>
              <a:rPr lang="zh-CN" altLang="zh-CN" b="1" dirty="0" smtClean="0"/>
              <a:t>大数据傲慢</a:t>
            </a:r>
            <a:r>
              <a:rPr lang="zh-CN" altLang="en-US" b="1" dirty="0" smtClean="0"/>
              <a:t>（</a:t>
            </a:r>
            <a:r>
              <a:rPr lang="en-US" altLang="zh-CN" b="1" dirty="0" smtClean="0"/>
              <a:t>Big Data Hubris</a:t>
            </a:r>
            <a:r>
              <a:rPr lang="zh-CN" altLang="en-US" b="1" dirty="0" smtClean="0"/>
              <a:t>）：</a:t>
            </a:r>
            <a:r>
              <a:rPr lang="zh-CN" altLang="zh-CN" b="1" dirty="0" smtClean="0"/>
              <a:t>认为自己拥有的数据是总体</a:t>
            </a:r>
            <a:r>
              <a:rPr lang="zh-CN" altLang="en-US" b="1" dirty="0" smtClean="0"/>
              <a:t>，</a:t>
            </a:r>
            <a:r>
              <a:rPr lang="zh-CN" altLang="zh-CN" b="1" dirty="0" smtClean="0"/>
              <a:t>可以完全取代科学抽样基础上形成的传统</a:t>
            </a:r>
            <a:r>
              <a:rPr lang="zh-CN" altLang="en-US" b="1" dirty="0" smtClean="0"/>
              <a:t>小</a:t>
            </a:r>
            <a:r>
              <a:rPr lang="zh-CN" altLang="zh-CN" b="1" dirty="0" smtClean="0"/>
              <a:t>数据</a:t>
            </a:r>
            <a:r>
              <a:rPr lang="zh-CN" altLang="en-US" b="1" dirty="0" smtClean="0"/>
              <a:t>，</a:t>
            </a:r>
            <a:r>
              <a:rPr lang="zh-CN" altLang="zh-CN" b="1" dirty="0" smtClean="0"/>
              <a:t>而非作为后者的补充</a:t>
            </a:r>
            <a:endParaRPr lang="en-US" altLang="zh-CN" b="1" dirty="0" smtClean="0"/>
          </a:p>
          <a:p>
            <a:pPr lvl="1" algn="just">
              <a:buFontTx/>
              <a:buNone/>
            </a:pPr>
            <a:r>
              <a:rPr lang="en-US" altLang="zh-CN" b="1" dirty="0" smtClean="0"/>
              <a:t>	 </a:t>
            </a:r>
            <a:r>
              <a:rPr lang="en-US" altLang="zh-CN" b="1" dirty="0" smtClean="0">
                <a:sym typeface="Symbol" panose="05050102010706020507" pitchFamily="18" charset="2"/>
              </a:rPr>
              <a:t> </a:t>
            </a:r>
            <a:r>
              <a:rPr lang="zh-CN" altLang="en-US" b="1" dirty="0" smtClean="0">
                <a:sym typeface="Symbol" panose="05050102010706020507" pitchFamily="18" charset="2"/>
              </a:rPr>
              <a:t>还有搜索算法变化等原因</a:t>
            </a:r>
            <a:endParaRPr lang="zh-CN" altLang="zh-CN" b="1" dirty="0" smtClean="0"/>
          </a:p>
          <a:p>
            <a:pPr lvl="1" algn="just"/>
            <a:r>
              <a:rPr lang="zh-CN" altLang="zh-CN" b="1" dirty="0" smtClean="0"/>
              <a:t>大数据运用的典范</a:t>
            </a:r>
            <a:r>
              <a:rPr lang="en-US" altLang="zh-CN" b="1" dirty="0" smtClean="0"/>
              <a:t>GFT</a:t>
            </a:r>
            <a:r>
              <a:rPr lang="zh-CN" altLang="zh-CN" b="1" dirty="0" smtClean="0"/>
              <a:t>的失败并不能够抹灭大数据本身的价值</a:t>
            </a:r>
          </a:p>
          <a:p>
            <a:pPr lvl="1" algn="just">
              <a:buFontTx/>
              <a:buNone/>
            </a:pPr>
            <a:endParaRPr lang="en-US" altLang="zh-CN" b="1" dirty="0" smtClean="0"/>
          </a:p>
        </p:txBody>
      </p:sp>
      <p:sp>
        <p:nvSpPr>
          <p:cNvPr id="1638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B340666-A376-4E4F-BFCF-1BD49D12D897}" type="slidenum">
              <a:rPr lang="zh-CN" altLang="en-US" sz="1400"/>
              <a:pPr/>
              <a:t>15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30188" y="228600"/>
            <a:ext cx="8640762" cy="1152525"/>
          </a:xfrm>
        </p:spPr>
        <p:txBody>
          <a:bodyPr/>
          <a:lstStyle/>
          <a:p>
            <a:pPr>
              <a:defRPr/>
            </a:pPr>
            <a:r>
              <a:rPr lang="zh-CN" altLang="en-US" b="1" dirty="0">
                <a:solidFill>
                  <a:srgbClr val="FFFF00"/>
                </a:solidFill>
              </a:rPr>
              <a:t>大数据</a:t>
            </a:r>
            <a:r>
              <a:rPr lang="zh-CN" altLang="en-US" b="1" dirty="0" smtClean="0">
                <a:solidFill>
                  <a:srgbClr val="FFFF00"/>
                </a:solidFill>
              </a:rPr>
              <a:t>的</a:t>
            </a:r>
            <a:r>
              <a:rPr lang="zh-CN" altLang="en-US" b="1" dirty="0">
                <a:solidFill>
                  <a:srgbClr val="FFFF00"/>
                </a:solidFill>
              </a:rPr>
              <a:t>魅力</a:t>
            </a:r>
            <a:endParaRPr lang="zh-CN" altLang="en-US" b="1" dirty="0" smtClean="0">
              <a:latin typeface="+mn-lt"/>
              <a:ea typeface="+mn-ea"/>
            </a:endParaRPr>
          </a:p>
        </p:txBody>
      </p:sp>
      <p:sp>
        <p:nvSpPr>
          <p:cNvPr id="26627" name="Rectangle 3"/>
          <p:cNvSpPr>
            <a:spLocks noGrp="1" noChangeArrowheads="1"/>
          </p:cNvSpPr>
          <p:nvPr>
            <p:ph type="body" idx="1"/>
          </p:nvPr>
        </p:nvSpPr>
        <p:spPr>
          <a:xfrm>
            <a:off x="287338" y="1438275"/>
            <a:ext cx="8640762" cy="5038725"/>
          </a:xfrm>
          <a:noFill/>
        </p:spPr>
        <p:txBody>
          <a:bodyPr/>
          <a:lstStyle/>
          <a:p>
            <a:pPr algn="just">
              <a:spcAft>
                <a:spcPts val="338"/>
              </a:spcAft>
            </a:pPr>
            <a:r>
              <a:rPr lang="zh-CN" altLang="en-US" b="1" smtClean="0"/>
              <a:t>大数据的特点</a:t>
            </a:r>
            <a:endParaRPr lang="en-US" altLang="zh-CN" b="1" smtClean="0"/>
          </a:p>
          <a:p>
            <a:pPr lvl="1" algn="just">
              <a:spcBef>
                <a:spcPts val="338"/>
              </a:spcBef>
            </a:pPr>
            <a:r>
              <a:rPr lang="zh-CN" altLang="zh-CN" b="1" smtClean="0"/>
              <a:t>体量巨大</a:t>
            </a:r>
            <a:r>
              <a:rPr lang="en-US" altLang="zh-CN" b="1" smtClean="0"/>
              <a:t>(Volume)</a:t>
            </a:r>
            <a:r>
              <a:rPr lang="zh-CN" altLang="en-US" b="1" smtClean="0"/>
              <a:t> </a:t>
            </a:r>
            <a:endParaRPr lang="en-US" altLang="zh-CN" b="1" smtClean="0"/>
          </a:p>
          <a:p>
            <a:pPr lvl="1" algn="just">
              <a:spcBef>
                <a:spcPts val="338"/>
              </a:spcBef>
              <a:buFontTx/>
              <a:buNone/>
            </a:pPr>
            <a:r>
              <a:rPr lang="en-US" altLang="zh-CN" b="1" smtClean="0"/>
              <a:t>	 </a:t>
            </a:r>
            <a:r>
              <a:rPr lang="en-US" altLang="zh-CN" b="1" smtClean="0">
                <a:sym typeface="Symbol" panose="05050102010706020507" pitchFamily="18" charset="2"/>
              </a:rPr>
              <a:t> </a:t>
            </a:r>
            <a:r>
              <a:rPr lang="zh-CN" altLang="en-US" b="1" smtClean="0"/>
              <a:t>数据集合的规模不断扩大，已从</a:t>
            </a:r>
            <a:r>
              <a:rPr lang="en-US" altLang="zh-CN" b="1" smtClean="0"/>
              <a:t>GB(1024MB)</a:t>
            </a:r>
            <a:r>
              <a:rPr lang="zh-CN" altLang="en-US" b="1" smtClean="0"/>
              <a:t>到</a:t>
            </a:r>
            <a:r>
              <a:rPr lang="en-US" altLang="zh-CN" b="1" smtClean="0"/>
              <a:t>TB(1024GB)</a:t>
            </a:r>
            <a:r>
              <a:rPr lang="zh-CN" altLang="en-US" b="1" smtClean="0"/>
              <a:t>再到</a:t>
            </a:r>
            <a:r>
              <a:rPr lang="en-US" altLang="zh-CN" b="1" smtClean="0"/>
              <a:t>PB</a:t>
            </a:r>
            <a:r>
              <a:rPr lang="zh-CN" altLang="en-US" b="1" smtClean="0"/>
              <a:t>级，甚至已经开始以</a:t>
            </a:r>
            <a:r>
              <a:rPr lang="en-US" altLang="zh-CN" b="1" smtClean="0"/>
              <a:t>EB</a:t>
            </a:r>
            <a:r>
              <a:rPr lang="zh-CN" altLang="en-US" b="1" smtClean="0"/>
              <a:t>和</a:t>
            </a:r>
            <a:r>
              <a:rPr lang="en-US" altLang="zh-CN" b="1" smtClean="0"/>
              <a:t>ZB</a:t>
            </a:r>
            <a:r>
              <a:rPr lang="zh-CN" altLang="en-US" b="1" smtClean="0"/>
              <a:t>来计数</a:t>
            </a:r>
            <a:endParaRPr lang="en-US" altLang="zh-CN" b="1" smtClean="0"/>
          </a:p>
          <a:p>
            <a:pPr lvl="1" algn="just">
              <a:spcBef>
                <a:spcPts val="338"/>
              </a:spcBef>
              <a:buFontTx/>
              <a:buNone/>
            </a:pPr>
            <a:r>
              <a:rPr lang="en-US" altLang="zh-CN" b="1" smtClean="0"/>
              <a:t>	 </a:t>
            </a:r>
            <a:r>
              <a:rPr lang="en-US" altLang="zh-CN" b="1" smtClean="0">
                <a:sym typeface="Symbol" panose="05050102010706020507" pitchFamily="18" charset="2"/>
              </a:rPr>
              <a:t> </a:t>
            </a:r>
            <a:r>
              <a:rPr lang="zh-CN" altLang="en-US" b="1" smtClean="0"/>
              <a:t>至今，</a:t>
            </a:r>
            <a:r>
              <a:rPr lang="zh-CN" altLang="zh-CN" b="1" smtClean="0"/>
              <a:t>人类生产的所有印刷材料的数据量是</a:t>
            </a:r>
            <a:r>
              <a:rPr lang="en-US" altLang="zh-CN" b="1" smtClean="0"/>
              <a:t>200PB</a:t>
            </a:r>
          </a:p>
          <a:p>
            <a:pPr lvl="1" algn="just">
              <a:spcBef>
                <a:spcPts val="338"/>
              </a:spcBef>
              <a:buFontTx/>
              <a:buNone/>
            </a:pPr>
            <a:r>
              <a:rPr lang="en-US" altLang="zh-CN" b="1" smtClean="0"/>
              <a:t>	 </a:t>
            </a:r>
            <a:r>
              <a:rPr lang="en-US" altLang="zh-CN" b="1" smtClean="0">
                <a:sym typeface="Symbol" panose="05050102010706020507" pitchFamily="18" charset="2"/>
              </a:rPr>
              <a:t> </a:t>
            </a:r>
            <a:r>
              <a:rPr lang="zh-CN" altLang="en-US" b="1" smtClean="0"/>
              <a:t>未来</a:t>
            </a:r>
            <a:r>
              <a:rPr lang="en-US" altLang="zh-CN" b="1" smtClean="0"/>
              <a:t>10</a:t>
            </a:r>
            <a:r>
              <a:rPr lang="zh-CN" altLang="en-US" b="1" smtClean="0"/>
              <a:t>年，全球大数据将增加</a:t>
            </a:r>
            <a:r>
              <a:rPr lang="en-US" altLang="zh-CN" b="1" smtClean="0"/>
              <a:t>50</a:t>
            </a:r>
            <a:r>
              <a:rPr lang="zh-CN" altLang="en-US" b="1" smtClean="0"/>
              <a:t>倍，管理数据仓库的服务器的数量将增加</a:t>
            </a:r>
            <a:r>
              <a:rPr lang="en-US" altLang="zh-CN" b="1" smtClean="0"/>
              <a:t>10</a:t>
            </a:r>
            <a:r>
              <a:rPr lang="zh-CN" altLang="en-US" b="1" smtClean="0"/>
              <a:t>倍</a:t>
            </a:r>
            <a:endParaRPr lang="en-US" altLang="zh-CN" b="1" smtClean="0"/>
          </a:p>
        </p:txBody>
      </p:sp>
      <p:sp>
        <p:nvSpPr>
          <p:cNvPr id="1741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EDED3D4-D93D-488F-BD1A-6E9D9892B1AE}" type="slidenum">
              <a:rPr lang="zh-CN" altLang="en-US" sz="1400"/>
              <a:pPr/>
              <a:t>16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30188" y="228600"/>
            <a:ext cx="8640762" cy="1152525"/>
          </a:xfrm>
        </p:spPr>
        <p:txBody>
          <a:bodyPr/>
          <a:lstStyle/>
          <a:p>
            <a:pPr>
              <a:defRPr/>
            </a:pPr>
            <a:r>
              <a:rPr lang="zh-CN" altLang="en-US" b="1" dirty="0">
                <a:solidFill>
                  <a:srgbClr val="FFFF00"/>
                </a:solidFill>
              </a:rPr>
              <a:t>大数据</a:t>
            </a:r>
            <a:r>
              <a:rPr lang="zh-CN" altLang="en-US" b="1" dirty="0" smtClean="0">
                <a:solidFill>
                  <a:srgbClr val="FFFF00"/>
                </a:solidFill>
              </a:rPr>
              <a:t>的</a:t>
            </a:r>
            <a:r>
              <a:rPr lang="zh-CN" altLang="en-US" b="1" dirty="0">
                <a:solidFill>
                  <a:srgbClr val="FFFF00"/>
                </a:solidFill>
              </a:rPr>
              <a:t>魅力</a:t>
            </a:r>
            <a:endParaRPr lang="zh-CN" altLang="en-US" b="1" dirty="0" smtClean="0">
              <a:latin typeface="+mn-lt"/>
              <a:ea typeface="+mn-ea"/>
            </a:endParaRPr>
          </a:p>
        </p:txBody>
      </p:sp>
      <p:sp>
        <p:nvSpPr>
          <p:cNvPr id="26627" name="Rectangle 3"/>
          <p:cNvSpPr>
            <a:spLocks noGrp="1" noChangeArrowheads="1"/>
          </p:cNvSpPr>
          <p:nvPr>
            <p:ph type="body" idx="1"/>
          </p:nvPr>
        </p:nvSpPr>
        <p:spPr>
          <a:xfrm>
            <a:off x="287338" y="1438275"/>
            <a:ext cx="8640762" cy="5038725"/>
          </a:xfrm>
          <a:noFill/>
        </p:spPr>
        <p:txBody>
          <a:bodyPr/>
          <a:lstStyle/>
          <a:p>
            <a:pPr algn="just">
              <a:spcAft>
                <a:spcPts val="338"/>
              </a:spcAft>
            </a:pPr>
            <a:r>
              <a:rPr lang="zh-CN" altLang="en-US" b="1" smtClean="0"/>
              <a:t>大数据的特点</a:t>
            </a:r>
            <a:endParaRPr lang="en-US" altLang="zh-CN" b="1" smtClean="0"/>
          </a:p>
          <a:p>
            <a:pPr lvl="1" algn="just">
              <a:spcBef>
                <a:spcPts val="338"/>
              </a:spcBef>
            </a:pPr>
            <a:r>
              <a:rPr lang="zh-CN" altLang="en-US" b="1" smtClean="0"/>
              <a:t>种类</a:t>
            </a:r>
            <a:r>
              <a:rPr lang="zh-CN" altLang="zh-CN" b="1" smtClean="0"/>
              <a:t>繁多</a:t>
            </a:r>
            <a:r>
              <a:rPr lang="en-US" altLang="zh-CN" b="1" smtClean="0"/>
              <a:t>(Variety) </a:t>
            </a:r>
          </a:p>
          <a:p>
            <a:pPr lvl="1" algn="just">
              <a:spcBef>
                <a:spcPts val="338"/>
              </a:spcBef>
              <a:buFontTx/>
              <a:buNone/>
            </a:pPr>
            <a:r>
              <a:rPr lang="en-US" altLang="zh-CN" b="1" smtClean="0"/>
              <a:t>	 </a:t>
            </a:r>
            <a:r>
              <a:rPr lang="en-US" altLang="zh-CN" b="1" smtClean="0">
                <a:sym typeface="Symbol" panose="05050102010706020507" pitchFamily="18" charset="2"/>
              </a:rPr>
              <a:t> </a:t>
            </a:r>
            <a:r>
              <a:rPr lang="zh-CN" altLang="zh-CN" b="1" smtClean="0"/>
              <a:t>数据</a:t>
            </a:r>
            <a:r>
              <a:rPr lang="zh-CN" altLang="en-US" b="1" smtClean="0"/>
              <a:t>种类繁多，并且</a:t>
            </a:r>
            <a:r>
              <a:rPr lang="zh-CN" altLang="zh-CN" b="1" smtClean="0"/>
              <a:t>被分为结构化</a:t>
            </a:r>
            <a:r>
              <a:rPr lang="zh-CN" altLang="en-US" b="1" smtClean="0"/>
              <a:t>、半结构化和</a:t>
            </a:r>
            <a:r>
              <a:rPr lang="zh-CN" altLang="zh-CN" b="1" smtClean="0"/>
              <a:t>非结构化</a:t>
            </a:r>
            <a:r>
              <a:rPr lang="zh-CN" altLang="en-US" b="1" smtClean="0"/>
              <a:t>的</a:t>
            </a:r>
            <a:r>
              <a:rPr lang="zh-CN" altLang="zh-CN" b="1" smtClean="0"/>
              <a:t>数据</a:t>
            </a:r>
            <a:endParaRPr lang="en-US" altLang="zh-CN" b="1" smtClean="0"/>
          </a:p>
          <a:p>
            <a:pPr lvl="1" algn="just">
              <a:spcBef>
                <a:spcPts val="338"/>
              </a:spcBef>
              <a:buFontTx/>
              <a:buNone/>
            </a:pPr>
            <a:r>
              <a:rPr lang="en-US" altLang="zh-CN" b="1" smtClean="0"/>
              <a:t>	 </a:t>
            </a:r>
            <a:r>
              <a:rPr lang="en-US" altLang="zh-CN" b="1" smtClean="0">
                <a:sym typeface="Symbol" panose="05050102010706020507" pitchFamily="18" charset="2"/>
              </a:rPr>
              <a:t> </a:t>
            </a:r>
            <a:r>
              <a:rPr lang="zh-CN" altLang="en-US" b="1" smtClean="0"/>
              <a:t>半结构化和</a:t>
            </a:r>
            <a:r>
              <a:rPr lang="zh-CN" altLang="zh-CN" b="1" smtClean="0"/>
              <a:t>非结构化</a:t>
            </a:r>
            <a:r>
              <a:rPr lang="zh-CN" altLang="en-US" b="1" smtClean="0"/>
              <a:t>的</a:t>
            </a:r>
            <a:r>
              <a:rPr lang="zh-CN" altLang="zh-CN" b="1" smtClean="0"/>
              <a:t>数据</a:t>
            </a:r>
            <a:r>
              <a:rPr lang="zh-CN" altLang="en-US" b="1" smtClean="0"/>
              <a:t>，</a:t>
            </a:r>
            <a:r>
              <a:rPr lang="zh-CN" altLang="zh-CN" b="1" smtClean="0"/>
              <a:t>包括网络日志、</a:t>
            </a:r>
            <a:r>
              <a:rPr lang="zh-CN" altLang="en-US" b="1" smtClean="0"/>
              <a:t>传感器数据、</a:t>
            </a:r>
            <a:r>
              <a:rPr lang="zh-CN" altLang="zh-CN" b="1" smtClean="0"/>
              <a:t>音频、视频、图片、地理位置信息等</a:t>
            </a:r>
            <a:r>
              <a:rPr lang="zh-CN" altLang="en-US" b="1" smtClean="0"/>
              <a:t>，占有量</a:t>
            </a:r>
            <a:r>
              <a:rPr lang="zh-CN" altLang="zh-CN" b="1" smtClean="0"/>
              <a:t>越来越</a:t>
            </a:r>
            <a:r>
              <a:rPr lang="zh-CN" altLang="en-US" b="1" smtClean="0"/>
              <a:t>大，已远远超过结构化数据</a:t>
            </a:r>
          </a:p>
        </p:txBody>
      </p:sp>
      <p:sp>
        <p:nvSpPr>
          <p:cNvPr id="1843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969B017-3EC9-4AFC-A5D0-666DBDD485A9}" type="slidenum">
              <a:rPr lang="zh-CN" altLang="en-US" sz="1400"/>
              <a:pPr/>
              <a:t>17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rPr>
              <a:t>大数据的魅力</a:t>
            </a:r>
            <a:endParaRPr lang="zh-CN" altLang="en-US" b="1" smtClean="0"/>
          </a:p>
        </p:txBody>
      </p:sp>
      <p:sp>
        <p:nvSpPr>
          <p:cNvPr id="28675" name="Rectangle 3"/>
          <p:cNvSpPr>
            <a:spLocks noGrp="1" noChangeArrowheads="1"/>
          </p:cNvSpPr>
          <p:nvPr>
            <p:ph type="body" idx="1"/>
          </p:nvPr>
        </p:nvSpPr>
        <p:spPr>
          <a:xfrm>
            <a:off x="287338" y="1438275"/>
            <a:ext cx="8640762" cy="5040313"/>
          </a:xfrm>
          <a:noFill/>
        </p:spPr>
        <p:txBody>
          <a:bodyPr/>
          <a:lstStyle/>
          <a:p>
            <a:pPr algn="just"/>
            <a:r>
              <a:rPr lang="zh-CN" altLang="en-US" b="1" smtClean="0"/>
              <a:t>大数据的特点</a:t>
            </a:r>
            <a:endParaRPr lang="en-US" altLang="zh-CN" b="1" smtClean="0"/>
          </a:p>
          <a:p>
            <a:pPr lvl="1" algn="just"/>
            <a:r>
              <a:rPr lang="zh-CN" altLang="zh-CN" b="1" smtClean="0"/>
              <a:t>价值密度低</a:t>
            </a:r>
            <a:r>
              <a:rPr lang="en-US" altLang="zh-CN" b="1" smtClean="0"/>
              <a:t>(Value)</a:t>
            </a:r>
          </a:p>
          <a:p>
            <a:pPr lvl="1" algn="just">
              <a:buFontTx/>
              <a:buNone/>
            </a:pPr>
            <a:r>
              <a:rPr lang="en-US" altLang="zh-CN" b="1" smtClean="0"/>
              <a:t>	 </a:t>
            </a:r>
            <a:r>
              <a:rPr lang="en-US" altLang="zh-CN" b="1" smtClean="0">
                <a:sym typeface="Symbol" panose="05050102010706020507" pitchFamily="18" charset="2"/>
              </a:rPr>
              <a:t>  </a:t>
            </a:r>
            <a:r>
              <a:rPr lang="zh-CN" altLang="en-US" b="1" smtClean="0"/>
              <a:t>数据总体的</a:t>
            </a:r>
            <a:r>
              <a:rPr lang="zh-CN" altLang="zh-CN" b="1" smtClean="0"/>
              <a:t>价值</a:t>
            </a:r>
            <a:r>
              <a:rPr lang="zh-CN" altLang="en-US" b="1" smtClean="0"/>
              <a:t>巨大，但价值</a:t>
            </a:r>
            <a:r>
              <a:rPr lang="zh-CN" altLang="zh-CN" b="1" smtClean="0"/>
              <a:t>密度</a:t>
            </a:r>
            <a:r>
              <a:rPr lang="zh-CN" altLang="en-US" b="1" smtClean="0"/>
              <a:t>很低</a:t>
            </a:r>
            <a:endParaRPr lang="en-US" altLang="zh-CN" b="1" smtClean="0"/>
          </a:p>
          <a:p>
            <a:pPr lvl="1" algn="just">
              <a:buFontTx/>
              <a:buNone/>
            </a:pPr>
            <a:r>
              <a:rPr lang="en-US" altLang="zh-CN" b="1" smtClean="0"/>
              <a:t>	 </a:t>
            </a:r>
            <a:r>
              <a:rPr lang="en-US" altLang="zh-CN" b="1" smtClean="0">
                <a:sym typeface="Symbol" panose="05050102010706020507" pitchFamily="18" charset="2"/>
              </a:rPr>
              <a:t> </a:t>
            </a:r>
            <a:r>
              <a:rPr lang="zh-CN" altLang="zh-CN" b="1" smtClean="0"/>
              <a:t>以视频为例，</a:t>
            </a:r>
            <a:r>
              <a:rPr lang="zh-CN" altLang="en-US" b="1" smtClean="0"/>
              <a:t>在长达数小时</a:t>
            </a:r>
            <a:r>
              <a:rPr lang="zh-CN" altLang="zh-CN" b="1" smtClean="0"/>
              <a:t>连续不断的视频监控中，有用数据可能仅一二秒</a:t>
            </a:r>
            <a:endParaRPr lang="en-US" altLang="zh-CN" b="1" smtClean="0"/>
          </a:p>
          <a:p>
            <a:pPr lvl="1" algn="just">
              <a:buFontTx/>
              <a:buNone/>
            </a:pPr>
            <a:r>
              <a:rPr lang="en-US" altLang="zh-CN" b="1" smtClean="0"/>
              <a:t>	 </a:t>
            </a:r>
            <a:r>
              <a:rPr lang="en-US" altLang="zh-CN" b="1" smtClean="0">
                <a:sym typeface="Symbol" panose="05050102010706020507" pitchFamily="18" charset="2"/>
              </a:rPr>
              <a:t> </a:t>
            </a:r>
            <a:r>
              <a:rPr lang="zh-CN" altLang="en-US" b="1" smtClean="0"/>
              <a:t>另一极端是各个数据都有贡献，但单个数据价值很低</a:t>
            </a:r>
            <a:endParaRPr lang="en-US" altLang="zh-CN" b="1" smtClean="0"/>
          </a:p>
        </p:txBody>
      </p:sp>
      <p:sp>
        <p:nvSpPr>
          <p:cNvPr id="1946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65ABEEF-7F4B-45A1-AD05-19CF86F3582A}" type="slidenum">
              <a:rPr lang="zh-CN" altLang="en-US" sz="1400"/>
              <a:pPr/>
              <a:t>18</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rPr>
              <a:t>大数据的魅力</a:t>
            </a:r>
            <a:endParaRPr lang="zh-CN" altLang="en-US" b="1" smtClean="0"/>
          </a:p>
        </p:txBody>
      </p:sp>
      <p:sp>
        <p:nvSpPr>
          <p:cNvPr id="20483" name="Rectangle 3"/>
          <p:cNvSpPr>
            <a:spLocks noGrp="1" noChangeArrowheads="1"/>
          </p:cNvSpPr>
          <p:nvPr>
            <p:ph type="body" idx="1"/>
          </p:nvPr>
        </p:nvSpPr>
        <p:spPr>
          <a:xfrm>
            <a:off x="287338" y="1438275"/>
            <a:ext cx="8640762" cy="5040313"/>
          </a:xfrm>
          <a:noFill/>
        </p:spPr>
        <p:txBody>
          <a:bodyPr/>
          <a:lstStyle/>
          <a:p>
            <a:pPr algn="just"/>
            <a:r>
              <a:rPr lang="zh-CN" altLang="en-US" b="1" dirty="0" smtClean="0"/>
              <a:t>大数据的特点</a:t>
            </a:r>
            <a:endParaRPr lang="en-US" altLang="zh-CN" b="1" dirty="0" smtClean="0"/>
          </a:p>
          <a:p>
            <a:pPr lvl="1"/>
            <a:r>
              <a:rPr lang="zh-CN" altLang="zh-CN" b="1" dirty="0" smtClean="0"/>
              <a:t>速度快</a:t>
            </a:r>
            <a:r>
              <a:rPr lang="en-US" altLang="zh-CN" b="1" dirty="0" smtClean="0"/>
              <a:t>(Velocity)</a:t>
            </a:r>
          </a:p>
          <a:p>
            <a:pPr lvl="1">
              <a:buFontTx/>
              <a:buNone/>
            </a:pPr>
            <a:r>
              <a:rPr lang="en-US" altLang="zh-CN" b="1" dirty="0" smtClean="0"/>
              <a:t>	 </a:t>
            </a:r>
            <a:r>
              <a:rPr lang="en-US" altLang="zh-CN" b="1" dirty="0" smtClean="0">
                <a:sym typeface="Symbol" panose="05050102010706020507" pitchFamily="18" charset="2"/>
              </a:rPr>
              <a:t> </a:t>
            </a:r>
            <a:r>
              <a:rPr lang="zh-CN" altLang="en-US" b="1" dirty="0" smtClean="0"/>
              <a:t>数据往往以数据流的形式动态快速地产生，具有很强的时效性</a:t>
            </a:r>
            <a:endParaRPr lang="en-US" altLang="zh-CN" b="1" dirty="0" smtClean="0"/>
          </a:p>
          <a:p>
            <a:pPr lvl="1">
              <a:buFontTx/>
              <a:buNone/>
            </a:pPr>
            <a:r>
              <a:rPr lang="en-US" altLang="zh-CN" b="1" dirty="0" smtClean="0"/>
              <a:t>	 </a:t>
            </a:r>
            <a:r>
              <a:rPr lang="en-US" altLang="zh-CN" b="1" dirty="0" smtClean="0">
                <a:sym typeface="Symbol" panose="05050102010706020507" pitchFamily="18" charset="2"/>
              </a:rPr>
              <a:t> </a:t>
            </a:r>
            <a:r>
              <a:rPr lang="zh-CN" altLang="en-US" b="1" dirty="0" smtClean="0"/>
              <a:t>用户只有把握好对数据流的掌控才能有效利用这些数据</a:t>
            </a:r>
            <a:endParaRPr lang="en-US" altLang="zh-CN" b="1" dirty="0" smtClean="0"/>
          </a:p>
          <a:p>
            <a:pPr lvl="1">
              <a:buFontTx/>
              <a:buNone/>
            </a:pPr>
            <a:r>
              <a:rPr lang="en-US" altLang="zh-CN" b="1" dirty="0" smtClean="0"/>
              <a:t>	 </a:t>
            </a:r>
            <a:r>
              <a:rPr lang="en-US" altLang="zh-CN" b="1" dirty="0" smtClean="0">
                <a:sym typeface="Symbol" panose="05050102010706020507" pitchFamily="18" charset="2"/>
              </a:rPr>
              <a:t> </a:t>
            </a:r>
            <a:r>
              <a:rPr lang="zh-CN" altLang="en-US" b="1" dirty="0" smtClean="0"/>
              <a:t>例如，一天之内需要审查</a:t>
            </a:r>
            <a:r>
              <a:rPr lang="en-US" altLang="zh-CN" b="1" dirty="0" smtClean="0"/>
              <a:t>500</a:t>
            </a:r>
            <a:r>
              <a:rPr lang="zh-CN" altLang="en-US" b="1" dirty="0" smtClean="0"/>
              <a:t>万起潜在的贸易欺诈案件；需要分析</a:t>
            </a:r>
            <a:r>
              <a:rPr lang="en-US" altLang="zh-CN" b="1" dirty="0" smtClean="0"/>
              <a:t>5</a:t>
            </a:r>
            <a:r>
              <a:rPr lang="zh-CN" altLang="en-US" b="1" dirty="0" smtClean="0"/>
              <a:t>亿条日实时呼叫的详细记录，以预测客户的流失率</a:t>
            </a:r>
          </a:p>
          <a:p>
            <a:pPr lvl="1"/>
            <a:endParaRPr lang="zh-CN" altLang="en-US" b="1" dirty="0" smtClean="0"/>
          </a:p>
        </p:txBody>
      </p:sp>
      <p:sp>
        <p:nvSpPr>
          <p:cNvPr id="2048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10B949C-D705-42B4-BFB8-C58A72045067}" type="slidenum">
              <a:rPr lang="zh-CN" altLang="en-US" sz="1400"/>
              <a:pPr/>
              <a:t>19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230188" y="230188"/>
            <a:ext cx="8640762" cy="1150937"/>
          </a:xfrm>
        </p:spPr>
        <p:txBody>
          <a:bodyPr/>
          <a:lstStyle/>
          <a:p>
            <a:r>
              <a:rPr lang="zh-CN" altLang="en-US" b="1" smtClean="0"/>
              <a:t>课 程 内 容</a:t>
            </a:r>
          </a:p>
        </p:txBody>
      </p:sp>
      <p:sp>
        <p:nvSpPr>
          <p:cNvPr id="3075" name="Rectangle 3"/>
          <p:cNvSpPr>
            <a:spLocks noGrp="1" noChangeArrowheads="1"/>
          </p:cNvSpPr>
          <p:nvPr>
            <p:ph type="body" idx="4294967295"/>
          </p:nvPr>
        </p:nvSpPr>
        <p:spPr>
          <a:xfrm>
            <a:off x="287338" y="1438275"/>
            <a:ext cx="8640762" cy="5038725"/>
          </a:xfrm>
        </p:spPr>
        <p:txBody>
          <a:bodyPr/>
          <a:lstStyle/>
          <a:p>
            <a:pPr>
              <a:defRPr/>
            </a:pPr>
            <a:r>
              <a:rPr lang="zh-CN" altLang="en-US" b="1" dirty="0" smtClean="0"/>
              <a:t>课程内容</a:t>
            </a:r>
            <a:endParaRPr lang="en-US" altLang="zh-CN" b="1" dirty="0" smtClean="0">
              <a:solidFill>
                <a:srgbClr val="00FF00"/>
              </a:solidFill>
            </a:endParaRPr>
          </a:p>
          <a:p>
            <a:pPr>
              <a:buFontTx/>
              <a:buNone/>
              <a:defRPr/>
            </a:pPr>
            <a:r>
              <a:rPr lang="zh-CN" altLang="en-US" sz="2800" b="1" dirty="0" smtClean="0"/>
              <a:t>围绕学科理论体系中的模型理论</a:t>
            </a:r>
            <a:r>
              <a:rPr lang="en-US" altLang="zh-CN" sz="2800" b="1" dirty="0" smtClean="0"/>
              <a:t>, </a:t>
            </a:r>
            <a:r>
              <a:rPr lang="zh-CN" altLang="en-US" sz="2800" b="1" dirty="0" smtClean="0"/>
              <a:t>程序理论和计算理论</a:t>
            </a:r>
            <a:endParaRPr lang="en-US" altLang="zh-CN" sz="2800" b="1" dirty="0" smtClean="0"/>
          </a:p>
          <a:p>
            <a:pPr lvl="1">
              <a:buFontTx/>
              <a:buNone/>
              <a:defRPr/>
            </a:pPr>
            <a:r>
              <a:rPr lang="en-US" altLang="zh-CN" b="1" dirty="0" smtClean="0"/>
              <a:t>1. </a:t>
            </a:r>
            <a:r>
              <a:rPr lang="zh-CN" altLang="en-US" b="1" dirty="0" smtClean="0"/>
              <a:t>模型理论关心的问题</a:t>
            </a:r>
          </a:p>
          <a:p>
            <a:pPr marL="457200" lvl="1" indent="0">
              <a:spcBef>
                <a:spcPts val="0"/>
              </a:spcBef>
              <a:buFontTx/>
              <a:buNone/>
              <a:defRPr/>
            </a:pPr>
            <a:r>
              <a:rPr lang="zh-CN" altLang="en-US" b="1" dirty="0" smtClean="0"/>
              <a:t> </a:t>
            </a:r>
            <a:r>
              <a:rPr lang="en-US" altLang="zh-CN" b="1" dirty="0" smtClean="0"/>
              <a:t>	</a:t>
            </a:r>
            <a:r>
              <a:rPr lang="zh-CN" altLang="en-US" b="1" dirty="0" smtClean="0"/>
              <a:t>给定模型</a:t>
            </a:r>
            <a:r>
              <a:rPr lang="en-US" altLang="zh-CN" b="1" i="1" dirty="0" smtClean="0"/>
              <a:t>M</a:t>
            </a:r>
            <a:r>
              <a:rPr lang="zh-CN" altLang="en-US" b="1" dirty="0" smtClean="0"/>
              <a:t>，哪些问题可以由模型</a:t>
            </a:r>
            <a:r>
              <a:rPr lang="en-US" altLang="zh-CN" b="1" i="1" dirty="0" smtClean="0"/>
              <a:t>M</a:t>
            </a:r>
            <a:r>
              <a:rPr lang="zh-CN" altLang="en-US" b="1" dirty="0" smtClean="0"/>
              <a:t>解决；如何比较模型的表达能力</a:t>
            </a:r>
          </a:p>
          <a:p>
            <a:pPr marL="457200" lvl="1" indent="0">
              <a:buFontTx/>
              <a:buNone/>
              <a:defRPr/>
            </a:pPr>
            <a:r>
              <a:rPr lang="en-US" altLang="zh-CN" b="1" dirty="0" smtClean="0"/>
              <a:t>2. </a:t>
            </a:r>
            <a:r>
              <a:rPr lang="zh-CN" altLang="en-US" b="1" dirty="0" smtClean="0"/>
              <a:t>程序理论关心的问题</a:t>
            </a:r>
          </a:p>
          <a:p>
            <a:pPr lvl="1">
              <a:spcBef>
                <a:spcPts val="0"/>
              </a:spcBef>
              <a:defRPr/>
            </a:pPr>
            <a:r>
              <a:rPr lang="zh-CN" altLang="en-US" b="1" dirty="0" smtClean="0"/>
              <a:t>给定模型</a:t>
            </a:r>
            <a:r>
              <a:rPr lang="en-US" altLang="zh-CN" b="1" i="1" dirty="0" smtClean="0"/>
              <a:t>M</a:t>
            </a:r>
            <a:r>
              <a:rPr lang="zh-CN" altLang="en-US" b="1" dirty="0" smtClean="0"/>
              <a:t>，如何用模型</a:t>
            </a:r>
            <a:r>
              <a:rPr lang="en-US" altLang="zh-CN" b="1" i="1" dirty="0" smtClean="0"/>
              <a:t>M</a:t>
            </a:r>
            <a:r>
              <a:rPr lang="zh-CN" altLang="en-US" b="1" dirty="0" smtClean="0"/>
              <a:t>解决问题</a:t>
            </a:r>
            <a:endParaRPr lang="en-US" altLang="zh-CN" b="1" dirty="0" smtClean="0"/>
          </a:p>
          <a:p>
            <a:pPr lvl="1">
              <a:spcBef>
                <a:spcPts val="0"/>
              </a:spcBef>
              <a:defRPr/>
            </a:pPr>
            <a:r>
              <a:rPr lang="zh-CN" altLang="en-US" b="1" dirty="0" smtClean="0"/>
              <a:t>包括程序设计范型、程序设计语言、程序设计、形式语义、类型论、程序验证、程序分析等</a:t>
            </a:r>
          </a:p>
          <a:p>
            <a:pPr lvl="1">
              <a:buFontTx/>
              <a:buNone/>
              <a:defRPr/>
            </a:pPr>
            <a:r>
              <a:rPr lang="en-US" altLang="zh-CN" b="1" dirty="0" smtClean="0"/>
              <a:t>3. </a:t>
            </a:r>
            <a:r>
              <a:rPr lang="zh-CN" altLang="en-US" b="1" dirty="0" smtClean="0"/>
              <a:t>计算理论关心的问题</a:t>
            </a:r>
          </a:p>
          <a:p>
            <a:pPr lvl="1">
              <a:spcBef>
                <a:spcPts val="0"/>
              </a:spcBef>
              <a:buFontTx/>
              <a:buNone/>
              <a:defRPr/>
            </a:pPr>
            <a:r>
              <a:rPr lang="en-US" altLang="zh-CN" b="1" dirty="0" smtClean="0"/>
              <a:t>	</a:t>
            </a:r>
            <a:r>
              <a:rPr lang="zh-CN" altLang="en-US" b="1" dirty="0" smtClean="0"/>
              <a:t>给定模型</a:t>
            </a:r>
            <a:r>
              <a:rPr lang="en-US" altLang="zh-CN" b="1" i="1" dirty="0" smtClean="0"/>
              <a:t>M</a:t>
            </a:r>
            <a:r>
              <a:rPr lang="zh-CN" altLang="en-US" b="1" dirty="0" smtClean="0"/>
              <a:t>和一类问题</a:t>
            </a:r>
            <a:r>
              <a:rPr lang="en-US" altLang="zh-CN" b="1" dirty="0" smtClean="0"/>
              <a:t>, </a:t>
            </a:r>
            <a:r>
              <a:rPr lang="zh-CN" altLang="en-US" b="1" dirty="0" smtClean="0"/>
              <a:t>解决该类问题需多少资源</a:t>
            </a:r>
          </a:p>
          <a:p>
            <a:pPr lvl="1">
              <a:buFontTx/>
              <a:buNone/>
              <a:defRPr/>
            </a:pPr>
            <a:endParaRPr lang="en-US" altLang="zh-CN" b="1" dirty="0" smtClean="0"/>
          </a:p>
        </p:txBody>
      </p:sp>
      <p:sp>
        <p:nvSpPr>
          <p:cNvPr id="307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5A714F1-8F7B-4439-A1F0-FB7007706E2F}" type="slidenum">
              <a:rPr lang="zh-CN" altLang="en-US" sz="1400"/>
              <a:pPr/>
              <a:t>2</a:t>
            </a:fld>
            <a:endParaRPr lang="en-US" altLang="zh-CN" sz="1400"/>
          </a:p>
        </p:txBody>
      </p:sp>
      <p:sp>
        <p:nvSpPr>
          <p:cNvPr id="5" name="矩形 4"/>
          <p:cNvSpPr/>
          <p:nvPr/>
        </p:nvSpPr>
        <p:spPr bwMode="auto">
          <a:xfrm>
            <a:off x="4500563" y="3429000"/>
            <a:ext cx="4500562" cy="85725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zh-CN" altLang="en-US" sz="2800" b="1" dirty="0">
                <a:solidFill>
                  <a:srgbClr val="00FF00"/>
                </a:solidFill>
                <a:ea typeface="宋体" charset="-122"/>
              </a:rPr>
              <a:t>    本次讲座与这些内容关系不大</a:t>
            </a:r>
            <a:endParaRPr lang="zh-CN" altLang="en-US" sz="2800" b="1" dirty="0">
              <a:solidFill>
                <a:srgbClr val="00FF00"/>
              </a:solidFill>
              <a:latin typeface="+mn-lt"/>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30723" name="Rectangle 3"/>
          <p:cNvSpPr>
            <a:spLocks noGrp="1" noChangeArrowheads="1"/>
          </p:cNvSpPr>
          <p:nvPr>
            <p:ph type="body" idx="1"/>
          </p:nvPr>
        </p:nvSpPr>
        <p:spPr>
          <a:xfrm>
            <a:off x="287338" y="1438275"/>
            <a:ext cx="8640762" cy="5040313"/>
          </a:xfrm>
          <a:noFill/>
        </p:spPr>
        <p:txBody>
          <a:bodyPr/>
          <a:lstStyle/>
          <a:p>
            <a:pPr algn="just">
              <a:buFontTx/>
              <a:buNone/>
            </a:pPr>
            <a:r>
              <a:rPr lang="en-US" altLang="zh-CN" b="1" smtClean="0"/>
              <a:t>		</a:t>
            </a:r>
            <a:r>
              <a:rPr lang="zh-CN" altLang="en-US" b="1" smtClean="0"/>
              <a:t>数据采集和数据处理技术已经发生了翻天覆地的变化，人们的思维和方法要跟得上这个变化</a:t>
            </a:r>
            <a:endParaRPr lang="en-US" altLang="zh-CN" b="1" smtClean="0"/>
          </a:p>
          <a:p>
            <a:pPr algn="just">
              <a:buFontTx/>
              <a:buNone/>
            </a:pPr>
            <a:r>
              <a:rPr lang="en-US" altLang="zh-CN" b="1" smtClean="0"/>
              <a:t>		</a:t>
            </a:r>
            <a:r>
              <a:rPr lang="zh-CN" altLang="en-US" b="1" smtClean="0"/>
              <a:t>大数据时代的精髓在于人们分析信息时的三个转变，这些转变将改变人们决策的制定和对表象的理解</a:t>
            </a:r>
            <a:endParaRPr lang="en-US" altLang="zh-CN" b="1" smtClean="0"/>
          </a:p>
        </p:txBody>
      </p:sp>
      <p:sp>
        <p:nvSpPr>
          <p:cNvPr id="2150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E4AEC30-022B-46E7-BD7A-FE261E7DC188}" type="slidenum">
              <a:rPr lang="zh-CN" altLang="en-US" sz="1400"/>
              <a:pPr/>
              <a:t>20</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32771" name="Rectangle 3"/>
          <p:cNvSpPr>
            <a:spLocks noGrp="1" noChangeArrowheads="1"/>
          </p:cNvSpPr>
          <p:nvPr>
            <p:ph type="body" idx="1"/>
          </p:nvPr>
        </p:nvSpPr>
        <p:spPr>
          <a:xfrm>
            <a:off x="287338" y="1438275"/>
            <a:ext cx="8640762" cy="5040313"/>
          </a:xfrm>
          <a:noFill/>
        </p:spPr>
        <p:txBody>
          <a:bodyPr/>
          <a:lstStyle/>
          <a:p>
            <a:pPr algn="just"/>
            <a:r>
              <a:rPr lang="zh-CN" altLang="en-US" b="1" dirty="0" smtClean="0"/>
              <a:t>变革一 </a:t>
            </a:r>
            <a:r>
              <a:rPr lang="en-US" altLang="zh-CN" b="1" dirty="0" smtClean="0"/>
              <a:t>— </a:t>
            </a:r>
            <a:r>
              <a:rPr lang="zh-CN" altLang="en-US" b="1" dirty="0" smtClean="0"/>
              <a:t>更多</a:t>
            </a:r>
            <a:r>
              <a:rPr lang="en-US" altLang="zh-CN" b="1" dirty="0" smtClean="0"/>
              <a:t>:  </a:t>
            </a:r>
            <a:r>
              <a:rPr lang="zh-CN" altLang="en-US" b="1" dirty="0" smtClean="0"/>
              <a:t>不是随机样本</a:t>
            </a:r>
            <a:r>
              <a:rPr lang="en-US" altLang="zh-CN" b="1" dirty="0" smtClean="0"/>
              <a:t>, </a:t>
            </a:r>
            <a:r>
              <a:rPr lang="zh-CN" altLang="en-US" b="1" dirty="0" smtClean="0"/>
              <a:t>而是全体数据</a:t>
            </a:r>
            <a:endParaRPr lang="en-US" altLang="zh-CN" b="1" dirty="0" smtClean="0"/>
          </a:p>
          <a:p>
            <a:pPr lvl="1" algn="just">
              <a:buFontTx/>
              <a:buNone/>
            </a:pPr>
            <a:r>
              <a:rPr lang="en-US" altLang="zh-CN" b="1" dirty="0" smtClean="0"/>
              <a:t>1. </a:t>
            </a:r>
            <a:r>
              <a:rPr lang="zh-CN" altLang="en-US" b="1" dirty="0" smtClean="0"/>
              <a:t>随机抽样：用最少的数据获得最多的信息</a:t>
            </a:r>
            <a:endParaRPr lang="en-US" altLang="zh-CN" b="1" dirty="0" smtClean="0"/>
          </a:p>
          <a:p>
            <a:pPr lvl="1" algn="just"/>
            <a:r>
              <a:rPr lang="zh-CN" altLang="en-US" b="1" dirty="0" smtClean="0"/>
              <a:t>过去由于获取和分析全体数据的困难，抽样调查是一种常用统计分析方法。它根据随机原则从总体中抽取部分实际数据进行调查，并运用概率估计方法，根据样本数据推算总体相应的数量指标</a:t>
            </a:r>
            <a:endParaRPr lang="en-US" altLang="zh-CN" b="1" dirty="0" smtClean="0"/>
          </a:p>
          <a:p>
            <a:pPr lvl="1" algn="just"/>
            <a:r>
              <a:rPr lang="zh-CN" altLang="en-US" b="1" dirty="0" smtClean="0"/>
              <a:t>抽样分析的精确性随抽样随机性的增加而提高，与样本数量的增加关系不大。抽样随机性高时，分析的精度能达到把全体作为样本调查时的</a:t>
            </a:r>
            <a:r>
              <a:rPr lang="en-US" altLang="zh-CN" b="1" dirty="0" smtClean="0"/>
              <a:t>97%</a:t>
            </a:r>
          </a:p>
          <a:p>
            <a:pPr lvl="1" algn="just"/>
            <a:r>
              <a:rPr lang="zh-CN" altLang="en-US" b="1" dirty="0" smtClean="0"/>
              <a:t>样本选择的随机性比样本数量更重要</a:t>
            </a:r>
          </a:p>
          <a:p>
            <a:pPr lvl="1" algn="just"/>
            <a:endParaRPr lang="en-US" altLang="zh-CN" b="1" dirty="0" smtClean="0"/>
          </a:p>
          <a:p>
            <a:pPr lvl="1" algn="just">
              <a:buFontTx/>
              <a:buNone/>
            </a:pPr>
            <a:endParaRPr lang="en-US" altLang="zh-CN" b="1" dirty="0" smtClean="0"/>
          </a:p>
        </p:txBody>
      </p:sp>
      <p:sp>
        <p:nvSpPr>
          <p:cNvPr id="2253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B2A1582-C030-42E8-BB6B-226E0A90B5E0}" type="slidenum">
              <a:rPr lang="zh-CN" altLang="en-US" sz="1400"/>
              <a:pPr/>
              <a:t>21</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34819" name="Rectangle 3"/>
          <p:cNvSpPr>
            <a:spLocks noGrp="1" noChangeArrowheads="1"/>
          </p:cNvSpPr>
          <p:nvPr>
            <p:ph type="body" idx="1"/>
          </p:nvPr>
        </p:nvSpPr>
        <p:spPr>
          <a:xfrm>
            <a:off x="287338" y="1438275"/>
            <a:ext cx="8640762" cy="5040313"/>
          </a:xfrm>
          <a:noFill/>
        </p:spPr>
        <p:txBody>
          <a:bodyPr/>
          <a:lstStyle/>
          <a:p>
            <a:pPr algn="just"/>
            <a:r>
              <a:rPr lang="zh-CN" altLang="en-US" b="1" smtClean="0"/>
              <a:t>变革一 </a:t>
            </a:r>
            <a:r>
              <a:rPr lang="en-US" altLang="zh-CN" b="1" smtClean="0"/>
              <a:t>— </a:t>
            </a:r>
            <a:r>
              <a:rPr lang="zh-CN" altLang="en-US" b="1" smtClean="0"/>
              <a:t>更多</a:t>
            </a:r>
            <a:r>
              <a:rPr lang="en-US" altLang="zh-CN" b="1" smtClean="0"/>
              <a:t>:  </a:t>
            </a:r>
            <a:r>
              <a:rPr lang="zh-CN" altLang="en-US" b="1" smtClean="0"/>
              <a:t>不是随机样本</a:t>
            </a:r>
            <a:r>
              <a:rPr lang="en-US" altLang="zh-CN" b="1" smtClean="0"/>
              <a:t>, </a:t>
            </a:r>
            <a:r>
              <a:rPr lang="zh-CN" altLang="en-US" b="1" smtClean="0"/>
              <a:t>而是全体数据</a:t>
            </a:r>
            <a:endParaRPr lang="en-US" altLang="zh-CN" b="1" smtClean="0"/>
          </a:p>
          <a:p>
            <a:pPr lvl="1" algn="just">
              <a:buFontTx/>
              <a:buNone/>
            </a:pPr>
            <a:r>
              <a:rPr lang="en-US" altLang="zh-CN" b="1" smtClean="0"/>
              <a:t>1. </a:t>
            </a:r>
            <a:r>
              <a:rPr lang="zh-CN" altLang="en-US" b="1" smtClean="0"/>
              <a:t>随机抽样：用最少的数据获得最多的信息</a:t>
            </a:r>
            <a:endParaRPr lang="en-US" altLang="zh-CN" b="1" smtClean="0"/>
          </a:p>
          <a:p>
            <a:pPr lvl="1" algn="just"/>
            <a:r>
              <a:rPr lang="en-US" altLang="zh-CN" b="1" smtClean="0"/>
              <a:t> </a:t>
            </a:r>
            <a:r>
              <a:rPr lang="zh-CN" altLang="en-US" b="1" smtClean="0"/>
              <a:t>抽样分析的成功依赖于抽样的随机性，但实现抽样的随机性非常困难</a:t>
            </a:r>
            <a:endParaRPr lang="en-US" altLang="zh-CN" b="1" smtClean="0"/>
          </a:p>
          <a:p>
            <a:pPr lvl="1" algn="just"/>
            <a:r>
              <a:rPr lang="zh-CN" altLang="en-US" b="1" smtClean="0"/>
              <a:t>当想了解更深层次的细分领域的情况时，随机抽样方法不一定有效，即在宏观领域起作用的方法在微观领域可能失去了作用</a:t>
            </a:r>
            <a:endParaRPr lang="en-US" altLang="zh-CN" b="1" smtClean="0"/>
          </a:p>
          <a:p>
            <a:pPr lvl="1" algn="just"/>
            <a:r>
              <a:rPr lang="zh-CN" altLang="en-US" b="1" smtClean="0"/>
              <a:t>随机抽样需要严密的安排和执行，人们只能从抽样数据中得出事先设计好的问题的结果</a:t>
            </a:r>
            <a:endParaRPr lang="en-US" altLang="zh-CN" b="1" smtClean="0"/>
          </a:p>
          <a:p>
            <a:pPr lvl="1" algn="just">
              <a:buFontTx/>
              <a:buNone/>
            </a:pPr>
            <a:endParaRPr lang="en-US" altLang="zh-CN" b="1" smtClean="0"/>
          </a:p>
        </p:txBody>
      </p:sp>
      <p:sp>
        <p:nvSpPr>
          <p:cNvPr id="2355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BFB852C-3F80-4FC0-88F0-D67AF24195EA}" type="slidenum">
              <a:rPr lang="zh-CN" altLang="en-US" sz="1400"/>
              <a:pPr/>
              <a:t>22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36867" name="Rectangle 3"/>
          <p:cNvSpPr>
            <a:spLocks noGrp="1" noChangeArrowheads="1"/>
          </p:cNvSpPr>
          <p:nvPr>
            <p:ph type="body" idx="1"/>
          </p:nvPr>
        </p:nvSpPr>
        <p:spPr>
          <a:xfrm>
            <a:off x="287338" y="1438275"/>
            <a:ext cx="8640762" cy="5040313"/>
          </a:xfrm>
          <a:noFill/>
        </p:spPr>
        <p:txBody>
          <a:bodyPr/>
          <a:lstStyle/>
          <a:p>
            <a:pPr algn="just"/>
            <a:r>
              <a:rPr lang="zh-CN" altLang="en-US" b="1" smtClean="0"/>
              <a:t>变革一 </a:t>
            </a:r>
            <a:r>
              <a:rPr lang="en-US" altLang="zh-CN" b="1" smtClean="0"/>
              <a:t>— </a:t>
            </a:r>
            <a:r>
              <a:rPr lang="zh-CN" altLang="en-US" b="1" smtClean="0"/>
              <a:t>更多</a:t>
            </a:r>
            <a:r>
              <a:rPr lang="en-US" altLang="zh-CN" b="1" smtClean="0"/>
              <a:t>:  </a:t>
            </a:r>
            <a:r>
              <a:rPr lang="zh-CN" altLang="en-US" b="1" smtClean="0"/>
              <a:t>不是随机样本</a:t>
            </a:r>
            <a:r>
              <a:rPr lang="en-US" altLang="zh-CN" b="1" smtClean="0"/>
              <a:t>, </a:t>
            </a:r>
            <a:r>
              <a:rPr lang="zh-CN" altLang="en-US" b="1" smtClean="0"/>
              <a:t>而是全体数据</a:t>
            </a:r>
            <a:endParaRPr lang="en-US" altLang="zh-CN" b="1" smtClean="0"/>
          </a:p>
          <a:p>
            <a:pPr lvl="1" algn="just">
              <a:buFontTx/>
              <a:buNone/>
            </a:pPr>
            <a:r>
              <a:rPr lang="en-US" altLang="zh-CN" b="1" smtClean="0"/>
              <a:t>2. </a:t>
            </a:r>
            <a:r>
              <a:rPr lang="zh-CN" altLang="en-US" b="1" smtClean="0"/>
              <a:t>全体数据：用全体数据可对数据进行深度探讨</a:t>
            </a:r>
            <a:endParaRPr lang="en-US" altLang="zh-CN" b="1" smtClean="0"/>
          </a:p>
          <a:p>
            <a:pPr lvl="1" algn="just"/>
            <a:r>
              <a:rPr lang="zh-CN" altLang="en-US" b="1" smtClean="0"/>
              <a:t>流感趋势预测分析了整个美国几十亿条互联网检索记录，使得它能提高微观层面分析的准确性，甚至能够推测某个特定城市的流感状况</a:t>
            </a:r>
            <a:endParaRPr lang="en-US" altLang="zh-CN" b="1" smtClean="0"/>
          </a:p>
          <a:p>
            <a:pPr lvl="1" algn="just"/>
            <a:r>
              <a:rPr lang="zh-CN" altLang="en-US" b="1" smtClean="0"/>
              <a:t>信用卡诈骗需通过观察异常情况来识别，这只有在掌握所有的数据时才能做到</a:t>
            </a:r>
            <a:endParaRPr lang="en-US" altLang="zh-CN" b="1" smtClean="0"/>
          </a:p>
          <a:p>
            <a:pPr lvl="1" algn="just"/>
            <a:r>
              <a:rPr lang="zh-CN" altLang="en-US" b="1" smtClean="0"/>
              <a:t>社会科学是被“样本</a:t>
            </a:r>
            <a:r>
              <a:rPr lang="en-US" altLang="zh-CN" b="1" smtClean="0"/>
              <a:t>=</a:t>
            </a:r>
            <a:r>
              <a:rPr lang="zh-CN" altLang="en-US" b="1" smtClean="0"/>
              <a:t>全体</a:t>
            </a:r>
            <a:r>
              <a:rPr lang="en-US" altLang="zh-CN" b="1" smtClean="0"/>
              <a:t>”</a:t>
            </a:r>
            <a:r>
              <a:rPr lang="zh-CN" altLang="en-US" b="1" smtClean="0"/>
              <a:t>撼动得最厉害的一门学科。这门学科过去非常依赖于样本分析、研究和调查问卷。当记录下人们的平常状态，就不用担心在做研究和调查问卷时存在的偏见了</a:t>
            </a:r>
            <a:endParaRPr lang="en-US" altLang="zh-CN" b="1" smtClean="0"/>
          </a:p>
        </p:txBody>
      </p:sp>
      <p:sp>
        <p:nvSpPr>
          <p:cNvPr id="2458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14F0C59-5D51-4948-99B0-E8853B7D1177}" type="slidenum">
              <a:rPr lang="zh-CN" altLang="en-US" sz="1400"/>
              <a:pPr/>
              <a:t>23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19459" name="Rectangle 3"/>
          <p:cNvSpPr>
            <a:spLocks noGrp="1" noChangeArrowheads="1"/>
          </p:cNvSpPr>
          <p:nvPr>
            <p:ph type="body" idx="1"/>
          </p:nvPr>
        </p:nvSpPr>
        <p:spPr>
          <a:xfrm>
            <a:off x="287338" y="1438275"/>
            <a:ext cx="8640762" cy="5040313"/>
          </a:xfrm>
        </p:spPr>
        <p:txBody>
          <a:bodyPr/>
          <a:lstStyle/>
          <a:p>
            <a:pPr algn="just">
              <a:defRPr/>
            </a:pPr>
            <a:r>
              <a:rPr lang="zh-CN" altLang="en-US" b="1" dirty="0" smtClean="0"/>
              <a:t>变革二 </a:t>
            </a:r>
            <a:r>
              <a:rPr lang="en-US" altLang="zh-CN" b="1" dirty="0" smtClean="0"/>
              <a:t>— </a:t>
            </a:r>
            <a:r>
              <a:rPr lang="zh-CN" altLang="en-US" b="1" dirty="0" smtClean="0"/>
              <a:t>更杂：不是精确性，</a:t>
            </a:r>
            <a:r>
              <a:rPr lang="en-US" altLang="zh-CN" b="1" dirty="0" smtClean="0"/>
              <a:t> </a:t>
            </a:r>
            <a:r>
              <a:rPr lang="zh-CN" altLang="en-US" b="1" dirty="0" smtClean="0"/>
              <a:t>而是混杂性</a:t>
            </a:r>
            <a:endParaRPr lang="en-US" altLang="zh-CN" b="1" dirty="0" smtClean="0"/>
          </a:p>
          <a:p>
            <a:pPr lvl="1" algn="just">
              <a:defRPr/>
            </a:pPr>
            <a:r>
              <a:rPr lang="en-US" altLang="zh-CN" b="1" dirty="0" smtClean="0"/>
              <a:t> </a:t>
            </a:r>
            <a:r>
              <a:rPr lang="zh-CN" b="1" dirty="0" smtClean="0"/>
              <a:t>对小数据而言，最基本和最重要的要求就是减少错误，保证质量。因为收集的数据较少，</a:t>
            </a:r>
            <a:r>
              <a:rPr lang="zh-CN" altLang="en-US" b="1" dirty="0" smtClean="0"/>
              <a:t>应</a:t>
            </a:r>
            <a:r>
              <a:rPr lang="zh-CN" b="1" dirty="0" smtClean="0"/>
              <a:t>确保每个数据尽量精确，以保证分析结果的准确性</a:t>
            </a:r>
            <a:endParaRPr lang="en-US" altLang="zh-CN" b="1" dirty="0" smtClean="0"/>
          </a:p>
          <a:p>
            <a:pPr lvl="1">
              <a:defRPr/>
            </a:pPr>
            <a:r>
              <a:rPr lang="zh-CN" b="1" dirty="0" smtClean="0">
                <a:cs typeface="+mn-cs"/>
              </a:rPr>
              <a:t>允许不精确</a:t>
            </a:r>
            <a:r>
              <a:rPr lang="zh-CN" altLang="en-US" b="1" dirty="0" smtClean="0">
                <a:cs typeface="+mn-cs"/>
              </a:rPr>
              <a:t>数据是大数据的</a:t>
            </a:r>
            <a:r>
              <a:rPr lang="zh-CN" b="1" dirty="0" smtClean="0">
                <a:cs typeface="+mn-cs"/>
              </a:rPr>
              <a:t>一个亮点</a:t>
            </a:r>
            <a:r>
              <a:rPr lang="en-US" altLang="zh-CN" b="1" dirty="0" smtClean="0">
                <a:cs typeface="+mn-cs"/>
              </a:rPr>
              <a:t>, </a:t>
            </a:r>
            <a:r>
              <a:rPr lang="zh-CN" b="1" dirty="0" smtClean="0">
                <a:cs typeface="+mn-cs"/>
              </a:rPr>
              <a:t>而非缺点</a:t>
            </a:r>
            <a:r>
              <a:rPr lang="zh-CN" altLang="en-US" b="1" dirty="0" smtClean="0">
                <a:cs typeface="+mn-cs"/>
              </a:rPr>
              <a:t>。</a:t>
            </a:r>
            <a:r>
              <a:rPr lang="zh-CN" b="1" dirty="0" smtClean="0">
                <a:cs typeface="+mn-cs"/>
              </a:rPr>
              <a:t>因为放松了容错的标准，</a:t>
            </a:r>
            <a:r>
              <a:rPr lang="zh-CN" altLang="en-US" b="1" dirty="0" smtClean="0">
                <a:cs typeface="+mn-cs"/>
              </a:rPr>
              <a:t>就</a:t>
            </a:r>
            <a:r>
              <a:rPr lang="zh-CN" b="1" dirty="0" smtClean="0">
                <a:cs typeface="+mn-cs"/>
              </a:rPr>
              <a:t>可以掌握更多数据</a:t>
            </a:r>
            <a:r>
              <a:rPr lang="zh-CN" altLang="en-US" b="1" dirty="0" smtClean="0">
                <a:cs typeface="+mn-cs"/>
              </a:rPr>
              <a:t>；</a:t>
            </a:r>
            <a:r>
              <a:rPr lang="zh-CN" b="1" dirty="0" smtClean="0">
                <a:cs typeface="+mn-cs"/>
              </a:rPr>
              <a:t>而掌握大量新型数据时</a:t>
            </a:r>
            <a:r>
              <a:rPr lang="zh-CN" altLang="en-US" b="1" dirty="0" smtClean="0">
                <a:cs typeface="+mn-cs"/>
              </a:rPr>
              <a:t>，</a:t>
            </a:r>
            <a:r>
              <a:rPr lang="zh-CN" b="1" dirty="0" smtClean="0">
                <a:cs typeface="+mn-cs"/>
              </a:rPr>
              <a:t>精确性就不那么重要了</a:t>
            </a:r>
            <a:endParaRPr lang="en-US" altLang="zh-CN" b="1" dirty="0" smtClean="0">
              <a:cs typeface="+mn-cs"/>
            </a:endParaRPr>
          </a:p>
          <a:p>
            <a:pPr lvl="1">
              <a:defRPr/>
            </a:pPr>
            <a:r>
              <a:rPr lang="zh-CN" altLang="en-US" b="1" dirty="0" smtClean="0">
                <a:cs typeface="+mn-cs"/>
              </a:rPr>
              <a:t>例如，与服务器处理投诉时的数据进行比较，用语音识别系统识别呼叫中心接到的投诉会产生不太准确的结果</a:t>
            </a:r>
            <a:r>
              <a:rPr lang="en-US" altLang="zh-CN" b="1" dirty="0" smtClean="0">
                <a:cs typeface="+mn-cs"/>
              </a:rPr>
              <a:t>, </a:t>
            </a:r>
            <a:r>
              <a:rPr lang="zh-CN" altLang="en-US" b="1" dirty="0" smtClean="0">
                <a:cs typeface="+mn-cs"/>
              </a:rPr>
              <a:t>但它有助于把握事情的大致情况</a:t>
            </a:r>
            <a:endParaRPr lang="en-US" altLang="zh-CN" b="1" dirty="0" smtClean="0">
              <a:cs typeface="+mn-cs"/>
            </a:endParaRPr>
          </a:p>
          <a:p>
            <a:pPr lvl="1">
              <a:defRPr/>
            </a:pPr>
            <a:r>
              <a:rPr lang="zh-CN" altLang="en-US" b="1" dirty="0" smtClean="0"/>
              <a:t>不精确的大量新型数据能帮助掌握事情</a:t>
            </a:r>
            <a:r>
              <a:rPr lang="zh-CN" b="1" dirty="0" smtClean="0"/>
              <a:t>发展趋势</a:t>
            </a:r>
            <a:endParaRPr lang="en-US" altLang="zh-CN" b="1" dirty="0" smtClean="0"/>
          </a:p>
        </p:txBody>
      </p:sp>
      <p:sp>
        <p:nvSpPr>
          <p:cNvPr id="2560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517E746-7109-41F9-84AC-C0D10A28DED8}" type="slidenum">
              <a:rPr lang="zh-CN" altLang="en-US" sz="1400"/>
              <a:pPr/>
              <a:t>24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19459" name="Rectangle 3"/>
          <p:cNvSpPr>
            <a:spLocks noGrp="1" noChangeArrowheads="1"/>
          </p:cNvSpPr>
          <p:nvPr>
            <p:ph type="body" idx="1"/>
          </p:nvPr>
        </p:nvSpPr>
        <p:spPr>
          <a:xfrm>
            <a:off x="287338" y="1438275"/>
            <a:ext cx="8640762" cy="5040313"/>
          </a:xfrm>
        </p:spPr>
        <p:txBody>
          <a:bodyPr/>
          <a:lstStyle/>
          <a:p>
            <a:pPr algn="just">
              <a:defRPr/>
            </a:pPr>
            <a:r>
              <a:rPr lang="zh-CN" altLang="en-US" b="1" dirty="0" smtClean="0"/>
              <a:t>变革二 </a:t>
            </a:r>
            <a:r>
              <a:rPr lang="en-US" altLang="zh-CN" b="1" dirty="0" smtClean="0"/>
              <a:t>— </a:t>
            </a:r>
            <a:r>
              <a:rPr lang="zh-CN" altLang="en-US" b="1" dirty="0" smtClean="0"/>
              <a:t>更杂：不是精确性，</a:t>
            </a:r>
            <a:r>
              <a:rPr lang="en-US" altLang="zh-CN" b="1" dirty="0" smtClean="0"/>
              <a:t> </a:t>
            </a:r>
            <a:r>
              <a:rPr lang="zh-CN" altLang="en-US" b="1" dirty="0" smtClean="0"/>
              <a:t>而是混杂性</a:t>
            </a:r>
            <a:endParaRPr lang="en-US" altLang="zh-CN" b="1" dirty="0" smtClean="0"/>
          </a:p>
          <a:p>
            <a:pPr lvl="1">
              <a:defRPr/>
            </a:pPr>
            <a:r>
              <a:rPr lang="zh-CN" altLang="en-US" b="1" dirty="0" smtClean="0">
                <a:cs typeface="+mn-cs"/>
              </a:rPr>
              <a:t>执迷于精确性是信息缺乏时代的产物，大数据时代要求重新审视精确性的优劣，如果将传统的思维模式运用于数字化、网络化的</a:t>
            </a:r>
            <a:r>
              <a:rPr lang="en-US" altLang="zh-CN" b="1" dirty="0" smtClean="0">
                <a:cs typeface="+mn-cs"/>
              </a:rPr>
              <a:t>21</a:t>
            </a:r>
            <a:r>
              <a:rPr lang="zh-CN" altLang="en-US" b="1" dirty="0" smtClean="0">
                <a:cs typeface="+mn-cs"/>
              </a:rPr>
              <a:t>世纪，就会错过重要信息，失去</a:t>
            </a:r>
            <a:r>
              <a:rPr lang="zh-CN" b="1" dirty="0" smtClean="0"/>
              <a:t>做更多事情，创造出更好结果</a:t>
            </a:r>
            <a:r>
              <a:rPr lang="zh-CN" altLang="en-US" b="1" dirty="0" smtClean="0"/>
              <a:t>的机会</a:t>
            </a:r>
            <a:endParaRPr lang="en-US" altLang="zh-CN" b="1" dirty="0" smtClean="0">
              <a:cs typeface="+mn-cs"/>
            </a:endParaRPr>
          </a:p>
          <a:p>
            <a:pPr lvl="1">
              <a:defRPr/>
            </a:pPr>
            <a:r>
              <a:rPr lang="zh-CN" b="1" dirty="0" smtClean="0"/>
              <a:t>另一方面，需要与数据增加引起的各种混乱</a:t>
            </a:r>
            <a:r>
              <a:rPr lang="zh-CN" altLang="en-US" b="1" dirty="0" smtClean="0"/>
              <a:t>（</a:t>
            </a:r>
            <a:r>
              <a:rPr lang="zh-CN" b="1" dirty="0" smtClean="0"/>
              <a:t>数据格式不一致，数据错误率增加等</a:t>
            </a:r>
            <a:r>
              <a:rPr lang="zh-CN" altLang="en-US" b="1" dirty="0" smtClean="0"/>
              <a:t>）</a:t>
            </a:r>
            <a:r>
              <a:rPr lang="zh-CN" b="1" dirty="0" smtClean="0"/>
              <a:t>做斗争。错误并不是大数据的固有特性，但可能</a:t>
            </a:r>
            <a:r>
              <a:rPr lang="zh-CN" altLang="en-US" b="1" dirty="0" smtClean="0"/>
              <a:t>是</a:t>
            </a:r>
            <a:r>
              <a:rPr lang="zh-CN" b="1" dirty="0" smtClean="0"/>
              <a:t>长期存在并</a:t>
            </a:r>
            <a:r>
              <a:rPr lang="zh-CN" altLang="en-US" b="1" dirty="0" smtClean="0"/>
              <a:t>需要</a:t>
            </a:r>
            <a:r>
              <a:rPr lang="zh-CN" b="1" dirty="0" smtClean="0"/>
              <a:t>去处理的现实问题</a:t>
            </a:r>
            <a:endParaRPr lang="en-US" altLang="zh-CN" b="1" dirty="0" smtClean="0"/>
          </a:p>
        </p:txBody>
      </p:sp>
      <p:sp>
        <p:nvSpPr>
          <p:cNvPr id="2662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5BDA023-4D75-4C5B-B21A-30C2523254AD}" type="slidenum">
              <a:rPr lang="zh-CN" altLang="en-US" sz="1400"/>
              <a:pPr/>
              <a:t>25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43011" name="Rectangle 3"/>
          <p:cNvSpPr>
            <a:spLocks noGrp="1" noChangeArrowheads="1"/>
          </p:cNvSpPr>
          <p:nvPr>
            <p:ph type="body" idx="1"/>
          </p:nvPr>
        </p:nvSpPr>
        <p:spPr>
          <a:xfrm>
            <a:off x="287338" y="1438275"/>
            <a:ext cx="8640762" cy="5040313"/>
          </a:xfrm>
          <a:noFill/>
        </p:spPr>
        <p:txBody>
          <a:bodyPr/>
          <a:lstStyle/>
          <a:p>
            <a:pPr algn="just"/>
            <a:r>
              <a:rPr lang="zh-CN" altLang="en-US" b="1" smtClean="0"/>
              <a:t>变革三 </a:t>
            </a:r>
            <a:r>
              <a:rPr lang="en-US" altLang="zh-CN" b="1" smtClean="0"/>
              <a:t>— </a:t>
            </a:r>
            <a:r>
              <a:rPr lang="zh-CN" altLang="en-US" b="1" smtClean="0"/>
              <a:t>更好</a:t>
            </a:r>
            <a:r>
              <a:rPr lang="en-US" altLang="zh-CN" b="1" smtClean="0"/>
              <a:t>: </a:t>
            </a:r>
            <a:r>
              <a:rPr lang="zh-CN" altLang="en-US" b="1" smtClean="0"/>
              <a:t>不是因果关系</a:t>
            </a:r>
            <a:r>
              <a:rPr lang="en-US" altLang="zh-CN" b="1" smtClean="0"/>
              <a:t>, </a:t>
            </a:r>
            <a:r>
              <a:rPr lang="zh-CN" altLang="en-US" b="1" smtClean="0"/>
              <a:t>而是相关关系</a:t>
            </a:r>
            <a:endParaRPr lang="en-US" altLang="zh-CN" b="1" smtClean="0"/>
          </a:p>
          <a:p>
            <a:pPr lvl="1" algn="just">
              <a:buFontTx/>
              <a:buNone/>
            </a:pPr>
            <a:r>
              <a:rPr lang="en-US" altLang="zh-CN" b="1" smtClean="0"/>
              <a:t>1. </a:t>
            </a:r>
            <a:r>
              <a:rPr lang="zh-CN" altLang="en-US" b="1" smtClean="0"/>
              <a:t>因果关系与相关关系</a:t>
            </a:r>
          </a:p>
          <a:p>
            <a:pPr lvl="1" algn="just"/>
            <a:r>
              <a:rPr lang="zh-CN" altLang="zh-CN" b="1" smtClean="0"/>
              <a:t>因果关系是</a:t>
            </a:r>
            <a:r>
              <a:rPr lang="zh-CN" altLang="en-US" b="1" smtClean="0"/>
              <a:t>指</a:t>
            </a:r>
            <a:r>
              <a:rPr lang="zh-CN" altLang="zh-CN" b="1" smtClean="0"/>
              <a:t>一</a:t>
            </a:r>
            <a:r>
              <a:rPr lang="zh-CN" altLang="en-US" b="1" smtClean="0"/>
              <a:t>个</a:t>
            </a:r>
            <a:r>
              <a:rPr lang="zh-CN" altLang="zh-CN" b="1" smtClean="0"/>
              <a:t>事件</a:t>
            </a:r>
            <a:r>
              <a:rPr lang="zh-CN" altLang="en-US" b="1" smtClean="0"/>
              <a:t>是另</a:t>
            </a:r>
            <a:r>
              <a:rPr lang="zh-CN" altLang="zh-CN" b="1" smtClean="0"/>
              <a:t>一</a:t>
            </a:r>
            <a:r>
              <a:rPr lang="zh-CN" altLang="en-US" b="1" smtClean="0"/>
              <a:t>个</a:t>
            </a:r>
            <a:r>
              <a:rPr lang="zh-CN" altLang="zh-CN" b="1" smtClean="0"/>
              <a:t>事件的结果</a:t>
            </a:r>
            <a:endParaRPr lang="en-US" altLang="zh-CN" b="1" smtClean="0"/>
          </a:p>
          <a:p>
            <a:pPr lvl="1" algn="just"/>
            <a:r>
              <a:rPr lang="zh-CN" altLang="en-US" b="1" smtClean="0"/>
              <a:t>相关关系是指两个事件的发生存在某个规律</a:t>
            </a:r>
            <a:endParaRPr lang="en-US" altLang="zh-CN" b="1" smtClean="0"/>
          </a:p>
          <a:p>
            <a:pPr lvl="1" algn="just"/>
            <a:r>
              <a:rPr lang="zh-CN" altLang="en-US" b="1" smtClean="0"/>
              <a:t>与通过逻辑推理研究因果关系不同，大数据研究通过对巨量数据做统计性的搜索、比较、聚类、分析和归纳，寻找事件（或数据）之间的相关性</a:t>
            </a:r>
            <a:endParaRPr lang="en-US" altLang="zh-CN" b="1" smtClean="0"/>
          </a:p>
          <a:p>
            <a:pPr lvl="1" algn="just"/>
            <a:r>
              <a:rPr lang="zh-CN" altLang="en-US" b="1" smtClean="0"/>
              <a:t>一般来说，统计学无法检验逻辑上的因果关系</a:t>
            </a:r>
            <a:endParaRPr lang="en-US" altLang="zh-CN" b="1" smtClean="0"/>
          </a:p>
          <a:p>
            <a:pPr lvl="1" algn="just"/>
            <a:r>
              <a:rPr lang="zh-CN" altLang="en-US" b="1" smtClean="0"/>
              <a:t>也许正因为统计方法不致力于寻找真正的原因</a:t>
            </a:r>
            <a:r>
              <a:rPr lang="en-US" altLang="zh-CN" b="1" smtClean="0"/>
              <a:t>, </a:t>
            </a:r>
            <a:r>
              <a:rPr lang="zh-CN" altLang="en-US" b="1" smtClean="0"/>
              <a:t>才促进数据挖掘和大数据技术在商业领域广泛应用</a:t>
            </a:r>
            <a:endParaRPr lang="en-US" altLang="zh-CN" b="1" smtClean="0"/>
          </a:p>
        </p:txBody>
      </p:sp>
      <p:sp>
        <p:nvSpPr>
          <p:cNvPr id="2765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5DB3EC9-F3EF-4C49-A996-390840331B7B}" type="slidenum">
              <a:rPr lang="zh-CN" altLang="en-US" sz="1400"/>
              <a:pPr/>
              <a:t>26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45059" name="Rectangle 3"/>
          <p:cNvSpPr>
            <a:spLocks noGrp="1" noChangeArrowheads="1"/>
          </p:cNvSpPr>
          <p:nvPr>
            <p:ph type="body" idx="1"/>
          </p:nvPr>
        </p:nvSpPr>
        <p:spPr>
          <a:xfrm>
            <a:off x="287338" y="1438275"/>
            <a:ext cx="8640762" cy="5040313"/>
          </a:xfrm>
          <a:noFill/>
        </p:spPr>
        <p:txBody>
          <a:bodyPr/>
          <a:lstStyle/>
          <a:p>
            <a:pPr algn="just"/>
            <a:r>
              <a:rPr lang="zh-CN" altLang="en-US" b="1" smtClean="0"/>
              <a:t>变革三 </a:t>
            </a:r>
            <a:r>
              <a:rPr lang="en-US" altLang="zh-CN" b="1" smtClean="0"/>
              <a:t>— </a:t>
            </a:r>
            <a:r>
              <a:rPr lang="zh-CN" altLang="en-US" b="1" smtClean="0"/>
              <a:t>更好</a:t>
            </a:r>
            <a:r>
              <a:rPr lang="en-US" altLang="zh-CN" b="1" smtClean="0"/>
              <a:t>: </a:t>
            </a:r>
            <a:r>
              <a:rPr lang="zh-CN" altLang="en-US" b="1" smtClean="0"/>
              <a:t>不是因果关系</a:t>
            </a:r>
            <a:r>
              <a:rPr lang="en-US" altLang="zh-CN" b="1" smtClean="0"/>
              <a:t>, </a:t>
            </a:r>
            <a:r>
              <a:rPr lang="zh-CN" altLang="en-US" b="1" smtClean="0"/>
              <a:t>而是相关关系</a:t>
            </a:r>
            <a:endParaRPr lang="en-US" altLang="zh-CN" b="1" smtClean="0"/>
          </a:p>
          <a:p>
            <a:pPr lvl="1" algn="just">
              <a:buFontTx/>
              <a:buNone/>
            </a:pPr>
            <a:r>
              <a:rPr lang="en-US" altLang="zh-CN" b="1" smtClean="0"/>
              <a:t>2. </a:t>
            </a:r>
            <a:r>
              <a:rPr lang="zh-CN" altLang="en-US" b="1" smtClean="0"/>
              <a:t>相关关系帮助捕捉现在和预测未来</a:t>
            </a:r>
            <a:endParaRPr lang="en-US" altLang="zh-CN" b="1" smtClean="0"/>
          </a:p>
          <a:p>
            <a:pPr lvl="1" algn="just"/>
            <a:r>
              <a:rPr lang="zh-CN" altLang="en-US" b="1" smtClean="0"/>
              <a:t>如果</a:t>
            </a:r>
            <a:r>
              <a:rPr lang="en-US" altLang="zh-CN" b="1" smtClean="0"/>
              <a:t>A</a:t>
            </a:r>
            <a:r>
              <a:rPr lang="zh-CN" altLang="en-US" b="1" smtClean="0"/>
              <a:t>和</a:t>
            </a:r>
            <a:r>
              <a:rPr lang="en-US" altLang="zh-CN" b="1" smtClean="0"/>
              <a:t>B</a:t>
            </a:r>
            <a:r>
              <a:rPr lang="zh-CN" altLang="en-US" b="1" smtClean="0"/>
              <a:t>经常一起发生，则只需注意到</a:t>
            </a:r>
            <a:r>
              <a:rPr lang="en-US" altLang="zh-CN" b="1" smtClean="0"/>
              <a:t>B</a:t>
            </a:r>
            <a:r>
              <a:rPr lang="zh-CN" altLang="en-US" b="1" smtClean="0"/>
              <a:t>发生了</a:t>
            </a:r>
            <a:r>
              <a:rPr lang="en-US" altLang="zh-CN" b="1" smtClean="0"/>
              <a:t>, </a:t>
            </a:r>
            <a:r>
              <a:rPr lang="zh-CN" altLang="en-US" b="1" smtClean="0"/>
              <a:t>就可以预测</a:t>
            </a:r>
            <a:r>
              <a:rPr lang="en-US" altLang="zh-CN" b="1" smtClean="0"/>
              <a:t>A</a:t>
            </a:r>
            <a:r>
              <a:rPr lang="zh-CN" altLang="en-US" b="1" smtClean="0"/>
              <a:t>也发生了</a:t>
            </a:r>
            <a:endParaRPr lang="en-US" altLang="zh-CN" b="1" smtClean="0"/>
          </a:p>
          <a:p>
            <a:pPr lvl="1" algn="just"/>
            <a:r>
              <a:rPr lang="zh-CN" altLang="en-US" b="1" smtClean="0"/>
              <a:t>故障经常是慢慢出现的，通过收集所有数据，可预先捕捉到事物要出故障的信号。如把发动机的嗡嗡声、引擎过热等异常情况与正常情况对比，就能知道什么地方将出毛病，及时更换或修复</a:t>
            </a:r>
            <a:endParaRPr lang="en-US" altLang="zh-CN" b="1" smtClean="0"/>
          </a:p>
          <a:p>
            <a:pPr lvl="1" algn="just"/>
            <a:r>
              <a:rPr lang="zh-CN" altLang="en-US" b="1" smtClean="0"/>
              <a:t>过去需先有想法，然后收集数据来测试想法的可行性，现在可以对大数据进行相关关系分析知道机票是否会飞涨、哪些词项最能显示流感的传播</a:t>
            </a:r>
            <a:endParaRPr lang="en-US" altLang="zh-CN" b="1" smtClean="0"/>
          </a:p>
        </p:txBody>
      </p:sp>
      <p:sp>
        <p:nvSpPr>
          <p:cNvPr id="2867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E43D27C-9E7A-4A28-A0F3-CC123F0758DF}" type="slidenum">
              <a:rPr lang="zh-CN" altLang="en-US" sz="1400"/>
              <a:pPr/>
              <a:t>27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47107" name="Rectangle 3"/>
          <p:cNvSpPr>
            <a:spLocks noGrp="1" noChangeArrowheads="1"/>
          </p:cNvSpPr>
          <p:nvPr>
            <p:ph type="body" idx="1"/>
          </p:nvPr>
        </p:nvSpPr>
        <p:spPr>
          <a:xfrm>
            <a:off x="287338" y="1438275"/>
            <a:ext cx="8640762" cy="5040313"/>
          </a:xfrm>
          <a:noFill/>
        </p:spPr>
        <p:txBody>
          <a:bodyPr/>
          <a:lstStyle/>
          <a:p>
            <a:pPr algn="just"/>
            <a:r>
              <a:rPr lang="zh-CN" altLang="en-US" b="1" dirty="0" smtClean="0"/>
              <a:t>变革三 </a:t>
            </a:r>
            <a:r>
              <a:rPr lang="en-US" altLang="zh-CN" b="1" dirty="0" smtClean="0"/>
              <a:t>— </a:t>
            </a:r>
            <a:r>
              <a:rPr lang="zh-CN" altLang="en-US" b="1" dirty="0" smtClean="0"/>
              <a:t>更好</a:t>
            </a:r>
            <a:r>
              <a:rPr lang="en-US" altLang="zh-CN" b="1" dirty="0" smtClean="0"/>
              <a:t>: </a:t>
            </a:r>
            <a:r>
              <a:rPr lang="zh-CN" altLang="en-US" b="1" dirty="0" smtClean="0"/>
              <a:t>不是因果关系</a:t>
            </a:r>
            <a:r>
              <a:rPr lang="en-US" altLang="zh-CN" b="1" dirty="0" smtClean="0"/>
              <a:t>, </a:t>
            </a:r>
            <a:r>
              <a:rPr lang="zh-CN" altLang="en-US" b="1" dirty="0" smtClean="0"/>
              <a:t>而是相关关系</a:t>
            </a:r>
            <a:endParaRPr lang="en-US" altLang="zh-CN" b="1" dirty="0" smtClean="0"/>
          </a:p>
          <a:p>
            <a:pPr lvl="1" algn="just">
              <a:buFontTx/>
              <a:buNone/>
            </a:pPr>
            <a:r>
              <a:rPr lang="en-US" altLang="zh-CN" b="1" dirty="0" smtClean="0"/>
              <a:t>3. </a:t>
            </a:r>
            <a:r>
              <a:rPr lang="zh-CN" altLang="en-US" b="1" dirty="0" smtClean="0"/>
              <a:t>大数据改变人类探索世界的方法</a:t>
            </a:r>
            <a:endParaRPr lang="en-US" altLang="zh-CN" b="1" dirty="0" smtClean="0"/>
          </a:p>
          <a:p>
            <a:pPr lvl="1" algn="just"/>
            <a:r>
              <a:rPr lang="zh-CN" altLang="zh-CN" b="1" dirty="0" smtClean="0"/>
              <a:t>越来越多的事物不断</a:t>
            </a:r>
            <a:r>
              <a:rPr lang="zh-CN" altLang="en-US" b="1" dirty="0" smtClean="0"/>
              <a:t>地</a:t>
            </a:r>
            <a:r>
              <a:rPr lang="zh-CN" altLang="zh-CN" b="1" dirty="0" smtClean="0"/>
              <a:t>数</a:t>
            </a:r>
            <a:r>
              <a:rPr lang="zh-CN" altLang="en-US" b="1" dirty="0" smtClean="0"/>
              <a:t>据</a:t>
            </a:r>
            <a:r>
              <a:rPr lang="zh-CN" altLang="zh-CN" b="1" dirty="0" smtClean="0"/>
              <a:t>化</a:t>
            </a:r>
            <a:r>
              <a:rPr lang="zh-CN" altLang="en-US" b="1" dirty="0" smtClean="0"/>
              <a:t>，</a:t>
            </a:r>
            <a:r>
              <a:rPr lang="zh-CN" altLang="zh-CN" b="1" dirty="0" smtClean="0"/>
              <a:t>将拓展人类的视野</a:t>
            </a:r>
            <a:r>
              <a:rPr lang="zh-CN" altLang="en-US" b="1" dirty="0" smtClean="0"/>
              <a:t>，</a:t>
            </a:r>
            <a:r>
              <a:rPr lang="zh-CN" altLang="zh-CN" b="1" dirty="0" smtClean="0"/>
              <a:t>使得人们可从大量的数据中，发现隐藏</a:t>
            </a:r>
            <a:r>
              <a:rPr lang="zh-CN" altLang="en-US" b="1" dirty="0" smtClean="0"/>
              <a:t>在其中</a:t>
            </a:r>
            <a:r>
              <a:rPr lang="zh-CN" altLang="zh-CN" b="1" dirty="0" smtClean="0"/>
              <a:t>的自然规律、社会规律和经济规律</a:t>
            </a:r>
            <a:endParaRPr lang="en-US" altLang="zh-CN" b="1" dirty="0" smtClean="0"/>
          </a:p>
          <a:p>
            <a:pPr lvl="1" algn="just"/>
            <a:r>
              <a:rPr lang="zh-CN" altLang="zh-CN" b="1" dirty="0" smtClean="0"/>
              <a:t>当网页变成数据，谷歌具备了令人大跌</a:t>
            </a:r>
            <a:r>
              <a:rPr lang="zh-CN" altLang="en-US" b="1" dirty="0"/>
              <a:t>眼镜</a:t>
            </a:r>
            <a:r>
              <a:rPr lang="zh-CN" altLang="zh-CN" b="1" dirty="0" smtClean="0"/>
              <a:t>的全文搜索能力，在几个毫秒之内，就能让人们检索世界上几乎所有的网页</a:t>
            </a:r>
            <a:endParaRPr lang="en-US" altLang="zh-CN" b="1" dirty="0" smtClean="0"/>
          </a:p>
          <a:p>
            <a:pPr lvl="1" algn="just"/>
            <a:r>
              <a:rPr lang="zh-CN" altLang="zh-CN" b="1" dirty="0" smtClean="0"/>
              <a:t>当方位变成数据，每个人都能借助</a:t>
            </a:r>
            <a:r>
              <a:rPr lang="en-US" altLang="zh-CN" b="1" dirty="0" smtClean="0"/>
              <a:t>GPS </a:t>
            </a:r>
            <a:r>
              <a:rPr lang="zh-CN" altLang="zh-CN" b="1" dirty="0" smtClean="0"/>
              <a:t>快速到达目的地</a:t>
            </a:r>
            <a:endParaRPr lang="en-US" altLang="zh-CN" b="1" dirty="0" smtClean="0"/>
          </a:p>
        </p:txBody>
      </p:sp>
      <p:sp>
        <p:nvSpPr>
          <p:cNvPr id="2970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1F2AD31-EF6B-4727-9B77-975706A4F088}" type="slidenum">
              <a:rPr lang="zh-CN" altLang="en-US" sz="1400"/>
              <a:pPr/>
              <a:t>28</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30188" y="228600"/>
            <a:ext cx="8640762" cy="1152525"/>
          </a:xfrm>
        </p:spPr>
        <p:txBody>
          <a:bodyPr/>
          <a:lstStyle/>
          <a:p>
            <a:r>
              <a:rPr lang="zh-CN" altLang="zh-CN" b="1" smtClean="0"/>
              <a:t>大数据时代的思维变革</a:t>
            </a:r>
            <a:endParaRPr lang="zh-CN" altLang="en-US" b="1" smtClean="0"/>
          </a:p>
        </p:txBody>
      </p:sp>
      <p:sp>
        <p:nvSpPr>
          <p:cNvPr id="49155" name="Rectangle 3"/>
          <p:cNvSpPr>
            <a:spLocks noGrp="1" noChangeArrowheads="1"/>
          </p:cNvSpPr>
          <p:nvPr>
            <p:ph type="body" idx="1"/>
          </p:nvPr>
        </p:nvSpPr>
        <p:spPr>
          <a:xfrm>
            <a:off x="287338" y="1438275"/>
            <a:ext cx="8640762" cy="5040313"/>
          </a:xfrm>
          <a:noFill/>
        </p:spPr>
        <p:txBody>
          <a:bodyPr/>
          <a:lstStyle/>
          <a:p>
            <a:pPr algn="just"/>
            <a:r>
              <a:rPr lang="zh-CN" altLang="en-US" b="1" dirty="0" smtClean="0"/>
              <a:t>变革三 </a:t>
            </a:r>
            <a:r>
              <a:rPr lang="en-US" altLang="zh-CN" b="1" dirty="0" smtClean="0"/>
              <a:t>— </a:t>
            </a:r>
            <a:r>
              <a:rPr lang="zh-CN" altLang="en-US" b="1" dirty="0" smtClean="0"/>
              <a:t>更好</a:t>
            </a:r>
            <a:r>
              <a:rPr lang="en-US" altLang="zh-CN" b="1" dirty="0" smtClean="0"/>
              <a:t>: </a:t>
            </a:r>
            <a:r>
              <a:rPr lang="zh-CN" altLang="en-US" b="1" dirty="0" smtClean="0"/>
              <a:t>不是因果关系</a:t>
            </a:r>
            <a:r>
              <a:rPr lang="en-US" altLang="zh-CN" b="1" dirty="0" smtClean="0"/>
              <a:t>, </a:t>
            </a:r>
            <a:r>
              <a:rPr lang="zh-CN" altLang="en-US" b="1" dirty="0" smtClean="0"/>
              <a:t>而是相关关系</a:t>
            </a:r>
            <a:endParaRPr lang="en-US" altLang="zh-CN" b="1" dirty="0" smtClean="0"/>
          </a:p>
          <a:p>
            <a:pPr lvl="1" algn="just">
              <a:buFontTx/>
              <a:buNone/>
            </a:pPr>
            <a:r>
              <a:rPr lang="en-US" altLang="zh-CN" b="1" dirty="0" smtClean="0"/>
              <a:t>3. </a:t>
            </a:r>
            <a:r>
              <a:rPr lang="zh-CN" altLang="en-US" b="1" dirty="0" smtClean="0"/>
              <a:t>大数据改变人类探索世界的方法</a:t>
            </a:r>
            <a:endParaRPr lang="en-US" altLang="zh-CN" b="1" dirty="0" smtClean="0"/>
          </a:p>
          <a:p>
            <a:pPr lvl="1" algn="just"/>
            <a:r>
              <a:rPr lang="zh-CN" altLang="zh-CN" b="1" dirty="0" smtClean="0"/>
              <a:t>当情绪变成数据，人们甚至根据大家快乐与否判断股市的涨跌</a:t>
            </a:r>
            <a:endParaRPr lang="en-US" altLang="zh-CN" b="1" dirty="0" smtClean="0"/>
          </a:p>
          <a:p>
            <a:pPr lvl="1" algn="just"/>
            <a:r>
              <a:rPr lang="zh-CN" altLang="en-US" b="1" dirty="0" smtClean="0"/>
              <a:t>上述这</a:t>
            </a:r>
            <a:r>
              <a:rPr lang="zh-CN" altLang="zh-CN" b="1" dirty="0" smtClean="0"/>
              <a:t>些不同的数据可归结为几类相似的数学模型，从而使得“数据科学”</a:t>
            </a:r>
            <a:r>
              <a:rPr lang="zh-CN" altLang="en-US" b="1" dirty="0" smtClean="0"/>
              <a:t>（应用数据学习知识的学科）</a:t>
            </a:r>
            <a:r>
              <a:rPr lang="zh-CN" altLang="zh-CN" b="1" dirty="0" smtClean="0"/>
              <a:t>成为一门具备普遍适用的学科</a:t>
            </a:r>
            <a:endParaRPr lang="en-US" altLang="zh-CN" b="1" dirty="0" smtClean="0"/>
          </a:p>
          <a:p>
            <a:pPr lvl="1" algn="just"/>
            <a:r>
              <a:rPr lang="zh-CN" altLang="zh-CN" b="1" dirty="0" smtClean="0"/>
              <a:t>生物信息学、计算社会学、天体信息学、电子工程、金融学、经济学等学科，都依赖数据科学的发展</a:t>
            </a:r>
            <a:endParaRPr lang="en-US" altLang="zh-CN" b="1" dirty="0" smtClean="0"/>
          </a:p>
        </p:txBody>
      </p:sp>
      <p:sp>
        <p:nvSpPr>
          <p:cNvPr id="3072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639BFF1-C964-4480-9204-2F9773B4AB2A}" type="slidenum">
              <a:rPr lang="zh-CN" altLang="en-US" sz="1400"/>
              <a:pPr/>
              <a:t>29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230188" y="230188"/>
            <a:ext cx="8640762" cy="1150937"/>
          </a:xfrm>
        </p:spPr>
        <p:txBody>
          <a:bodyPr/>
          <a:lstStyle/>
          <a:p>
            <a:r>
              <a:rPr lang="zh-CN" altLang="en-US" b="1" smtClean="0"/>
              <a:t>讲 座 提 纲</a:t>
            </a:r>
          </a:p>
        </p:txBody>
      </p:sp>
      <p:sp>
        <p:nvSpPr>
          <p:cNvPr id="4099" name="Rectangle 3"/>
          <p:cNvSpPr>
            <a:spLocks noGrp="1" noChangeArrowheads="1"/>
          </p:cNvSpPr>
          <p:nvPr>
            <p:ph type="body" idx="4294967295"/>
          </p:nvPr>
        </p:nvSpPr>
        <p:spPr>
          <a:xfrm>
            <a:off x="287338" y="1438275"/>
            <a:ext cx="8640762" cy="5038725"/>
          </a:xfrm>
          <a:noFill/>
        </p:spPr>
        <p:txBody>
          <a:bodyPr/>
          <a:lstStyle/>
          <a:p>
            <a:r>
              <a:rPr lang="zh-CN" altLang="zh-CN" b="1" dirty="0" smtClean="0"/>
              <a:t>大数据的魅力</a:t>
            </a:r>
            <a:endParaRPr lang="zh-CN" altLang="en-US" b="1" dirty="0" smtClean="0"/>
          </a:p>
          <a:p>
            <a:pPr lvl="1"/>
            <a:r>
              <a:rPr lang="zh-CN" altLang="en-US" b="1" dirty="0" smtClean="0"/>
              <a:t>数据挖掘、大数据、大数据案例、大数据的特点</a:t>
            </a:r>
            <a:endParaRPr lang="en-US" altLang="zh-CN" b="1" dirty="0" smtClean="0"/>
          </a:p>
          <a:p>
            <a:r>
              <a:rPr lang="zh-CN" altLang="zh-CN" b="1" dirty="0" smtClean="0"/>
              <a:t>大数据时代的思维变革</a:t>
            </a:r>
            <a:endParaRPr lang="en-US" altLang="zh-CN" b="1" dirty="0" smtClean="0">
              <a:sym typeface="Symbol" panose="05050102010706020507" pitchFamily="18" charset="2"/>
            </a:endParaRPr>
          </a:p>
          <a:p>
            <a:pPr lvl="1"/>
            <a:r>
              <a:rPr lang="zh-CN" altLang="en-US" b="1" dirty="0" smtClean="0"/>
              <a:t>样本和全体、精确性和混杂性、因果关系和相关关系</a:t>
            </a:r>
            <a:endParaRPr lang="en-US" altLang="zh-CN" b="1" dirty="0" smtClean="0"/>
          </a:p>
          <a:p>
            <a:r>
              <a:rPr lang="zh-CN" altLang="zh-CN" b="1" dirty="0" smtClean="0"/>
              <a:t>大数据的处理</a:t>
            </a:r>
            <a:endParaRPr lang="en-US" altLang="zh-CN" b="1" dirty="0" smtClean="0"/>
          </a:p>
          <a:p>
            <a:pPr lvl="1"/>
            <a:r>
              <a:rPr lang="zh-CN" altLang="en-US" b="1" dirty="0" smtClean="0"/>
              <a:t>几种主要处理方式、</a:t>
            </a:r>
            <a:r>
              <a:rPr lang="en-US" altLang="zh-CN" b="1" dirty="0" smtClean="0"/>
              <a:t>MapReduce</a:t>
            </a:r>
            <a:r>
              <a:rPr lang="zh-CN" altLang="en-US" b="1" dirty="0" smtClean="0"/>
              <a:t>编程模型</a:t>
            </a:r>
            <a:endParaRPr lang="en-US" altLang="zh-CN" b="1" dirty="0" smtClean="0"/>
          </a:p>
          <a:p>
            <a:r>
              <a:rPr lang="zh-CN" altLang="zh-CN" b="1" dirty="0" smtClean="0"/>
              <a:t>大数据</a:t>
            </a:r>
            <a:r>
              <a:rPr lang="zh-CN" altLang="en-US" b="1" dirty="0" smtClean="0"/>
              <a:t>的</a:t>
            </a:r>
            <a:r>
              <a:rPr lang="zh-CN" altLang="zh-CN" b="1" dirty="0" smtClean="0"/>
              <a:t>分析</a:t>
            </a:r>
            <a:endParaRPr lang="en-US" altLang="zh-CN" b="1" dirty="0" smtClean="0"/>
          </a:p>
          <a:p>
            <a:pPr lvl="1"/>
            <a:r>
              <a:rPr lang="zh-CN" altLang="en-US" b="1" dirty="0" smtClean="0">
                <a:sym typeface="Euclid Math One" panose="05050601010101010101" pitchFamily="18" charset="2"/>
              </a:rPr>
              <a:t>关键技术概述、</a:t>
            </a:r>
            <a:r>
              <a:rPr lang="en-US" altLang="zh-CN" b="1" dirty="0" smtClean="0">
                <a:sym typeface="Euclid Math One" panose="05050601010101010101" pitchFamily="18" charset="2"/>
              </a:rPr>
              <a:t>PageRank</a:t>
            </a:r>
            <a:r>
              <a:rPr lang="zh-CN" altLang="en-US" b="1" dirty="0" smtClean="0">
                <a:sym typeface="Euclid Math One" panose="05050601010101010101" pitchFamily="18" charset="2"/>
              </a:rPr>
              <a:t>初步</a:t>
            </a:r>
            <a:endParaRPr lang="en-US" altLang="zh-CN" b="1" dirty="0" smtClean="0">
              <a:sym typeface="Euclid Math One" panose="05050601010101010101" pitchFamily="18" charset="2"/>
            </a:endParaRPr>
          </a:p>
        </p:txBody>
      </p:sp>
      <p:sp>
        <p:nvSpPr>
          <p:cNvPr id="410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6766CD5-9087-4AE6-A70E-A12E7600006B}" type="slidenum">
              <a:rPr lang="zh-CN" altLang="en-US" sz="1400"/>
              <a:pPr/>
              <a:t>3</a:t>
            </a:fld>
            <a:endParaRPr lang="en-US" altLang="zh-CN" sz="1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30188" y="228600"/>
            <a:ext cx="8640762" cy="1152525"/>
          </a:xfrm>
        </p:spPr>
        <p:txBody>
          <a:bodyPr/>
          <a:lstStyle/>
          <a:p>
            <a:r>
              <a:rPr lang="zh-CN" altLang="en-US" b="1" smtClean="0">
                <a:sym typeface="Symbol" panose="05050102010706020507" pitchFamily="18" charset="2"/>
              </a:rPr>
              <a:t>大数据的处理</a:t>
            </a:r>
            <a:endParaRPr lang="en-US" altLang="zh-CN" b="1" smtClean="0">
              <a:sym typeface="Symbol" panose="05050102010706020507" pitchFamily="18" charset="2"/>
            </a:endParaRPr>
          </a:p>
        </p:txBody>
      </p:sp>
      <p:sp>
        <p:nvSpPr>
          <p:cNvPr id="51203" name="Rectangle 3"/>
          <p:cNvSpPr>
            <a:spLocks noGrp="1" noChangeArrowheads="1"/>
          </p:cNvSpPr>
          <p:nvPr>
            <p:ph type="body" idx="1"/>
          </p:nvPr>
        </p:nvSpPr>
        <p:spPr>
          <a:xfrm>
            <a:off x="287338" y="1438275"/>
            <a:ext cx="8640762" cy="5040313"/>
          </a:xfrm>
          <a:noFill/>
        </p:spPr>
        <p:txBody>
          <a:bodyPr/>
          <a:lstStyle/>
          <a:p>
            <a:pPr algn="just"/>
            <a:r>
              <a:rPr lang="zh-CN" altLang="en-US" b="1" dirty="0" smtClean="0"/>
              <a:t>大数据处理的几种主要方式</a:t>
            </a:r>
            <a:endParaRPr lang="en-US" altLang="zh-CN" b="1" dirty="0" smtClean="0"/>
          </a:p>
          <a:p>
            <a:pPr lvl="1" algn="just">
              <a:spcBef>
                <a:spcPct val="0"/>
              </a:spcBef>
              <a:buFontTx/>
              <a:buNone/>
            </a:pPr>
            <a:r>
              <a:rPr lang="en-US" altLang="zh-CN" b="1" dirty="0" smtClean="0"/>
              <a:t>	 </a:t>
            </a:r>
            <a:r>
              <a:rPr lang="zh-CN" altLang="en-US" b="1" dirty="0" smtClean="0"/>
              <a:t>海量数据的处理对于当前的技术来说是一种极大</a:t>
            </a:r>
            <a:endParaRPr lang="en-US" altLang="zh-CN" b="1" dirty="0" smtClean="0"/>
          </a:p>
          <a:p>
            <a:pPr lvl="1" algn="just">
              <a:spcBef>
                <a:spcPct val="0"/>
              </a:spcBef>
              <a:buFontTx/>
              <a:buNone/>
            </a:pPr>
            <a:r>
              <a:rPr lang="zh-CN" altLang="en-US" b="1" dirty="0" smtClean="0"/>
              <a:t>的挑战，目前大数据的主要处理形式如下：</a:t>
            </a:r>
            <a:endParaRPr lang="en-US" altLang="zh-CN" b="1" dirty="0" smtClean="0"/>
          </a:p>
          <a:p>
            <a:pPr lvl="1" algn="just">
              <a:spcBef>
                <a:spcPts val="13"/>
              </a:spcBef>
            </a:pPr>
            <a:r>
              <a:rPr lang="zh-CN" altLang="en-US" b="1" dirty="0" smtClean="0"/>
              <a:t>静态数据的批量处理</a:t>
            </a:r>
            <a:endParaRPr lang="en-US" altLang="zh-CN" b="1" dirty="0" smtClean="0"/>
          </a:p>
          <a:p>
            <a:pPr lvl="1" algn="just">
              <a:spcBef>
                <a:spcPct val="0"/>
              </a:spcBef>
              <a:buFontTx/>
              <a:buNone/>
            </a:pPr>
            <a:r>
              <a:rPr lang="en-US" altLang="zh-CN" b="1" dirty="0" smtClean="0"/>
              <a:t>	 </a:t>
            </a:r>
            <a:r>
              <a:rPr lang="en-US" altLang="zh-CN" b="1" dirty="0" smtClean="0">
                <a:sym typeface="Symbol" panose="05050102010706020507" pitchFamily="18" charset="2"/>
              </a:rPr>
              <a:t> </a:t>
            </a:r>
            <a:r>
              <a:rPr lang="zh-CN" altLang="en-US" b="1" dirty="0" smtClean="0"/>
              <a:t>数据体量巨大、精度高、价值密度低</a:t>
            </a:r>
            <a:endParaRPr lang="en-US" altLang="zh-CN" b="1" dirty="0" smtClean="0"/>
          </a:p>
          <a:p>
            <a:pPr lvl="1" algn="just">
              <a:spcBef>
                <a:spcPct val="0"/>
              </a:spcBef>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利用批量数据，挖掘合适的模式</a:t>
            </a:r>
            <a:r>
              <a:rPr lang="en-US" altLang="zh-CN" b="1" dirty="0" smtClean="0">
                <a:sym typeface="Symbol" panose="05050102010706020507" pitchFamily="18" charset="2"/>
              </a:rPr>
              <a:t>(</a:t>
            </a:r>
            <a:r>
              <a:rPr lang="zh-CN" altLang="en-US" b="1" dirty="0" smtClean="0"/>
              <a:t>数据的结构、属性、联系和约束的描述</a:t>
            </a:r>
            <a:r>
              <a:rPr lang="en-US" altLang="zh-CN" b="1" dirty="0" smtClean="0">
                <a:sym typeface="Symbol" panose="05050102010706020507" pitchFamily="18" charset="2"/>
              </a:rPr>
              <a:t>)</a:t>
            </a:r>
            <a:r>
              <a:rPr lang="zh-CN" altLang="en-US" b="1" dirty="0" smtClean="0">
                <a:sym typeface="Symbol" panose="05050102010706020507" pitchFamily="18" charset="2"/>
              </a:rPr>
              <a:t>、得出具体的含义、制定明智的决策、</a:t>
            </a:r>
            <a:r>
              <a:rPr lang="zh-CN" altLang="en-US" b="1" dirty="0" smtClean="0"/>
              <a:t>做出有效的应对措施、实现业务目标</a:t>
            </a:r>
            <a:endParaRPr lang="en-US" altLang="zh-CN" b="1" dirty="0" smtClean="0">
              <a:sym typeface="Symbol" panose="05050102010706020507" pitchFamily="18" charset="2"/>
            </a:endParaRPr>
          </a:p>
          <a:p>
            <a:pPr lvl="1" algn="just">
              <a:spcBef>
                <a:spcPct val="0"/>
              </a:spcBef>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用于社交网络、电子商务、搜索引擎等</a:t>
            </a:r>
            <a:endParaRPr lang="en-US" altLang="zh-CN" b="1" dirty="0" smtClean="0"/>
          </a:p>
        </p:txBody>
      </p:sp>
      <p:sp>
        <p:nvSpPr>
          <p:cNvPr id="317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E14F07A-B687-4CE2-92FB-379383FAB47F}" type="slidenum">
              <a:rPr lang="zh-CN" altLang="en-US" sz="1400"/>
              <a:pPr/>
              <a:t>30</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30188" y="228600"/>
            <a:ext cx="8640762" cy="1152525"/>
          </a:xfrm>
        </p:spPr>
        <p:txBody>
          <a:bodyPr/>
          <a:lstStyle/>
          <a:p>
            <a:r>
              <a:rPr lang="zh-CN" altLang="en-US" b="1" smtClean="0">
                <a:sym typeface="Symbol" panose="05050102010706020507" pitchFamily="18" charset="2"/>
              </a:rPr>
              <a:t>大数据的处理</a:t>
            </a:r>
            <a:endParaRPr lang="en-US" altLang="zh-CN" b="1" smtClean="0">
              <a:sym typeface="Symbol" panose="05050102010706020507" pitchFamily="18" charset="2"/>
            </a:endParaRPr>
          </a:p>
        </p:txBody>
      </p:sp>
      <p:sp>
        <p:nvSpPr>
          <p:cNvPr id="51203" name="Rectangle 3"/>
          <p:cNvSpPr>
            <a:spLocks noGrp="1" noChangeArrowheads="1"/>
          </p:cNvSpPr>
          <p:nvPr>
            <p:ph type="body" idx="1"/>
          </p:nvPr>
        </p:nvSpPr>
        <p:spPr>
          <a:xfrm>
            <a:off x="287338" y="1438275"/>
            <a:ext cx="8640762" cy="5040313"/>
          </a:xfrm>
          <a:noFill/>
        </p:spPr>
        <p:txBody>
          <a:bodyPr/>
          <a:lstStyle/>
          <a:p>
            <a:pPr algn="just"/>
            <a:r>
              <a:rPr lang="zh-CN" altLang="en-US" b="1" smtClean="0"/>
              <a:t>大数据处理的几种主要方式</a:t>
            </a:r>
            <a:endParaRPr lang="en-US" altLang="zh-CN" b="1" smtClean="0"/>
          </a:p>
          <a:p>
            <a:pPr lvl="1" algn="just">
              <a:spcBef>
                <a:spcPct val="0"/>
              </a:spcBef>
              <a:buFontTx/>
              <a:buNone/>
            </a:pPr>
            <a:r>
              <a:rPr lang="en-US" altLang="zh-CN" b="1" smtClean="0"/>
              <a:t>	 </a:t>
            </a:r>
            <a:r>
              <a:rPr lang="zh-CN" altLang="en-US" b="1" smtClean="0"/>
              <a:t>海量数据的处理对于当前的技术来说是一种极大</a:t>
            </a:r>
            <a:endParaRPr lang="en-US" altLang="zh-CN" b="1" smtClean="0"/>
          </a:p>
          <a:p>
            <a:pPr lvl="1" algn="just">
              <a:spcBef>
                <a:spcPct val="0"/>
              </a:spcBef>
              <a:buFontTx/>
              <a:buNone/>
            </a:pPr>
            <a:r>
              <a:rPr lang="zh-CN" altLang="en-US" b="1" smtClean="0"/>
              <a:t>的挑战，目前大数据的主要处理形式如下：</a:t>
            </a:r>
            <a:endParaRPr lang="en-US" altLang="zh-CN" b="1" smtClean="0"/>
          </a:p>
          <a:p>
            <a:pPr lvl="1" algn="just">
              <a:spcBef>
                <a:spcPts val="338"/>
              </a:spcBef>
            </a:pPr>
            <a:r>
              <a:rPr lang="zh-CN" altLang="en-US" b="1" smtClean="0"/>
              <a:t>在线数据的实时流式处理</a:t>
            </a:r>
            <a:endParaRPr lang="en-US" altLang="zh-CN" b="1" smtClean="0"/>
          </a:p>
          <a:p>
            <a:pPr lvl="1" algn="just">
              <a:spcBef>
                <a:spcPct val="0"/>
              </a:spcBef>
              <a:buFontTx/>
              <a:buNone/>
            </a:pPr>
            <a:r>
              <a:rPr lang="en-US" altLang="zh-CN" b="1" smtClean="0">
                <a:sym typeface="Symbol" panose="05050102010706020507" pitchFamily="18" charset="2"/>
              </a:rPr>
              <a:t>	  </a:t>
            </a:r>
            <a:r>
              <a:rPr lang="zh-CN" altLang="en-US" b="1" smtClean="0">
                <a:sym typeface="Symbol" panose="05050102010706020507" pitchFamily="18" charset="2"/>
              </a:rPr>
              <a:t>日志数据、传感器数据、</a:t>
            </a:r>
            <a:r>
              <a:rPr lang="en-US" altLang="zh-CN" b="1" smtClean="0">
                <a:sym typeface="Symbol" panose="05050102010706020507" pitchFamily="18" charset="2"/>
              </a:rPr>
              <a:t>Web</a:t>
            </a:r>
            <a:r>
              <a:rPr lang="zh-CN" altLang="en-US" b="1" smtClean="0">
                <a:sym typeface="Symbol" panose="05050102010706020507" pitchFamily="18" charset="2"/>
              </a:rPr>
              <a:t>数据等</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 </a:t>
            </a:r>
            <a:r>
              <a:rPr lang="zh-CN" altLang="en-US" b="1" smtClean="0">
                <a:sym typeface="Symbol" panose="05050102010706020507" pitchFamily="18" charset="2"/>
              </a:rPr>
              <a:t>数据连续不断、来源众多、格式复杂、物理顺序不一、价值密度低</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 </a:t>
            </a:r>
            <a:r>
              <a:rPr lang="zh-CN" altLang="en-US" b="1" smtClean="0">
                <a:sym typeface="Symbol" panose="05050102010706020507" pitchFamily="18" charset="2"/>
              </a:rPr>
              <a:t>流式挖掘、实时分析、</a:t>
            </a:r>
            <a:r>
              <a:rPr lang="en-US" altLang="zh-CN" b="1" smtClean="0">
                <a:sym typeface="Symbol" panose="05050102010706020507" pitchFamily="18" charset="2"/>
              </a:rPr>
              <a:t>…</a:t>
            </a:r>
          </a:p>
          <a:p>
            <a:pPr lvl="1" algn="just">
              <a:spcBef>
                <a:spcPct val="0"/>
              </a:spcBef>
              <a:buFontTx/>
              <a:buNone/>
            </a:pPr>
            <a:r>
              <a:rPr lang="en-US" altLang="zh-CN" b="1" smtClean="0">
                <a:sym typeface="Symbol" panose="05050102010706020507" pitchFamily="18" charset="2"/>
              </a:rPr>
              <a:t>	  </a:t>
            </a:r>
            <a:r>
              <a:rPr lang="zh-CN" altLang="en-US" b="1" smtClean="0">
                <a:sym typeface="Symbol" panose="05050102010706020507" pitchFamily="18" charset="2"/>
              </a:rPr>
              <a:t>应用于智能交通、环境监控、</a:t>
            </a:r>
            <a:r>
              <a:rPr lang="zh-CN" altLang="en-US" b="1" smtClean="0"/>
              <a:t>灾难预警、</a:t>
            </a:r>
            <a:r>
              <a:rPr lang="zh-CN" altLang="en-US" smtClean="0"/>
              <a:t/>
            </a:r>
            <a:br>
              <a:rPr lang="zh-CN" altLang="en-US" smtClean="0"/>
            </a:br>
            <a:r>
              <a:rPr lang="zh-CN" altLang="en-US" b="1" smtClean="0">
                <a:sym typeface="Symbol" panose="05050102010706020507" pitchFamily="18" charset="2"/>
              </a:rPr>
              <a:t>金融银行等</a:t>
            </a:r>
            <a:endParaRPr lang="en-US" altLang="zh-CN" b="1" smtClean="0">
              <a:sym typeface="Symbol" panose="05050102010706020507" pitchFamily="18" charset="2"/>
            </a:endParaRPr>
          </a:p>
          <a:p>
            <a:pPr lvl="1" algn="just">
              <a:spcBef>
                <a:spcPct val="0"/>
              </a:spcBef>
              <a:buFontTx/>
              <a:buNone/>
            </a:pPr>
            <a:endParaRPr lang="en-US" altLang="zh-CN" b="1" smtClean="0">
              <a:sym typeface="Symbol" panose="05050102010706020507" pitchFamily="18" charset="2"/>
            </a:endParaRPr>
          </a:p>
          <a:p>
            <a:pPr lvl="1" algn="just">
              <a:spcBef>
                <a:spcPts val="13"/>
              </a:spcBef>
            </a:pPr>
            <a:r>
              <a:rPr lang="zh-CN" altLang="en-US" b="1" smtClean="0"/>
              <a:t>还有在线数据的交互处理、图数据处理</a:t>
            </a:r>
            <a:endParaRPr lang="en-US" altLang="zh-CN" b="1" smtClean="0"/>
          </a:p>
        </p:txBody>
      </p:sp>
      <p:sp>
        <p:nvSpPr>
          <p:cNvPr id="327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483B740-E988-4E7B-A2A6-43387E30E94B}" type="slidenum">
              <a:rPr lang="zh-CN" altLang="en-US" sz="1400"/>
              <a:pPr/>
              <a:t>31</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30188" y="228600"/>
            <a:ext cx="8640762" cy="1152525"/>
          </a:xfrm>
        </p:spPr>
        <p:txBody>
          <a:bodyPr/>
          <a:lstStyle/>
          <a:p>
            <a:r>
              <a:rPr lang="zh-CN" altLang="en-US" b="1" smtClean="0">
                <a:sym typeface="Symbol" panose="05050102010706020507" pitchFamily="18" charset="2"/>
              </a:rPr>
              <a:t>大数据的处理</a:t>
            </a:r>
            <a:endParaRPr lang="en-US" altLang="zh-CN" b="1" smtClean="0">
              <a:sym typeface="Symbol" panose="05050102010706020507" pitchFamily="18" charset="2"/>
            </a:endParaRPr>
          </a:p>
        </p:txBody>
      </p:sp>
      <p:sp>
        <p:nvSpPr>
          <p:cNvPr id="53251" name="Rectangle 3"/>
          <p:cNvSpPr>
            <a:spLocks noGrp="1" noChangeArrowheads="1"/>
          </p:cNvSpPr>
          <p:nvPr>
            <p:ph type="body" idx="1"/>
          </p:nvPr>
        </p:nvSpPr>
        <p:spPr>
          <a:xfrm>
            <a:off x="287338" y="1438275"/>
            <a:ext cx="8640762" cy="5040313"/>
          </a:xfrm>
          <a:noFill/>
        </p:spPr>
        <p:txBody>
          <a:bodyPr/>
          <a:lstStyle/>
          <a:p>
            <a:pPr algn="just"/>
            <a:r>
              <a:rPr lang="en-US" altLang="zh-CN" b="1" dirty="0" smtClean="0"/>
              <a:t>MapReduce</a:t>
            </a:r>
            <a:r>
              <a:rPr lang="zh-CN" altLang="en-US" b="1" dirty="0" smtClean="0"/>
              <a:t>编程模型</a:t>
            </a:r>
            <a:endParaRPr lang="en-US" altLang="zh-CN" b="1" dirty="0" smtClean="0"/>
          </a:p>
          <a:p>
            <a:pPr lvl="1" algn="just"/>
            <a:r>
              <a:rPr lang="zh-CN" altLang="en-US" b="1" dirty="0" smtClean="0"/>
              <a:t>是批量数据处理的一种常用编程模型，源于函数式编程语言的两个高阶函数：</a:t>
            </a:r>
            <a:r>
              <a:rPr lang="en-US" altLang="zh-CN" b="1" i="1" dirty="0" smtClean="0"/>
              <a:t>map</a:t>
            </a:r>
            <a:r>
              <a:rPr lang="zh-CN" altLang="en-US" b="1" dirty="0" smtClean="0"/>
              <a:t>和</a:t>
            </a:r>
            <a:r>
              <a:rPr lang="en-US" altLang="zh-CN" b="1" i="1" dirty="0" smtClean="0"/>
              <a:t>reduce</a:t>
            </a:r>
          </a:p>
          <a:p>
            <a:pPr lvl="1" algn="just"/>
            <a:r>
              <a:rPr lang="en-US" altLang="zh-CN" b="1" i="1" dirty="0" smtClean="0"/>
              <a:t>map</a:t>
            </a:r>
            <a:r>
              <a:rPr lang="en-US" altLang="zh-CN" b="1" dirty="0" smtClean="0"/>
              <a:t>(</a:t>
            </a:r>
            <a:r>
              <a:rPr lang="en-US" altLang="zh-CN" b="1" i="1" dirty="0" smtClean="0"/>
              <a:t>f</a:t>
            </a:r>
            <a:r>
              <a:rPr lang="en-US" altLang="zh-CN" b="1" baseline="-25000" dirty="0" smtClean="0"/>
              <a:t>1</a:t>
            </a:r>
            <a:r>
              <a:rPr lang="en-US" altLang="zh-CN" b="1" dirty="0" smtClean="0"/>
              <a:t>, [</a:t>
            </a:r>
            <a:r>
              <a:rPr lang="en-US" altLang="zh-CN" b="1" i="1" dirty="0" smtClean="0"/>
              <a:t>x</a:t>
            </a:r>
            <a:r>
              <a:rPr lang="en-US" altLang="zh-CN" b="1" baseline="-25000" dirty="0" smtClean="0"/>
              <a:t>1</a:t>
            </a:r>
            <a:r>
              <a:rPr lang="en-US" altLang="zh-CN" b="1" dirty="0" smtClean="0"/>
              <a:t>, …, </a:t>
            </a:r>
            <a:r>
              <a:rPr lang="en-US" altLang="zh-CN" b="1" i="1" dirty="0" err="1" smtClean="0"/>
              <a:t>x</a:t>
            </a:r>
            <a:r>
              <a:rPr lang="en-US" altLang="zh-CN" b="1" i="1" baseline="-25000" dirty="0" err="1" smtClean="0"/>
              <a:t>n</a:t>
            </a:r>
            <a:r>
              <a:rPr lang="en-US" altLang="zh-CN" b="1" dirty="0" smtClean="0"/>
              <a:t>]) = [</a:t>
            </a:r>
            <a:r>
              <a:rPr lang="en-US" altLang="zh-CN" b="1" i="1" dirty="0" smtClean="0"/>
              <a:t>f</a:t>
            </a:r>
            <a:r>
              <a:rPr lang="en-US" altLang="zh-CN" b="1" baseline="-25000" dirty="0" smtClean="0"/>
              <a:t>1</a:t>
            </a:r>
            <a:r>
              <a:rPr lang="en-US" altLang="zh-CN" b="1" dirty="0" smtClean="0"/>
              <a:t>(</a:t>
            </a:r>
            <a:r>
              <a:rPr lang="en-US" altLang="zh-CN" b="1" i="1" dirty="0" smtClean="0"/>
              <a:t>x</a:t>
            </a:r>
            <a:r>
              <a:rPr lang="en-US" altLang="zh-CN" b="1" baseline="-25000" dirty="0" smtClean="0"/>
              <a:t>1</a:t>
            </a:r>
            <a:r>
              <a:rPr lang="en-US" altLang="zh-CN" b="1" dirty="0" smtClean="0"/>
              <a:t>), …, </a:t>
            </a:r>
            <a:r>
              <a:rPr lang="en-US" altLang="zh-CN" b="1" i="1" dirty="0" smtClean="0"/>
              <a:t>f</a:t>
            </a:r>
            <a:r>
              <a:rPr lang="en-US" altLang="zh-CN" b="1" baseline="-25000" dirty="0" smtClean="0"/>
              <a:t>1</a:t>
            </a:r>
            <a:r>
              <a:rPr lang="en-US" altLang="zh-CN" b="1" dirty="0" smtClean="0"/>
              <a:t>(</a:t>
            </a:r>
            <a:r>
              <a:rPr lang="en-US" altLang="zh-CN" b="1" i="1" dirty="0" err="1" smtClean="0"/>
              <a:t>x</a:t>
            </a:r>
            <a:r>
              <a:rPr lang="en-US" altLang="zh-CN" b="1" i="1" baseline="-25000" dirty="0" err="1" smtClean="0"/>
              <a:t>n</a:t>
            </a:r>
            <a:r>
              <a:rPr lang="en-US" altLang="zh-CN" b="1" dirty="0" smtClean="0"/>
              <a:t>)]</a:t>
            </a:r>
          </a:p>
          <a:p>
            <a:pPr lvl="1" algn="just"/>
            <a:r>
              <a:rPr lang="en-US" altLang="zh-CN" b="1" i="1" dirty="0" smtClean="0"/>
              <a:t>f</a:t>
            </a:r>
            <a:r>
              <a:rPr lang="en-US" altLang="zh-CN" b="1" baseline="-25000" dirty="0" smtClean="0"/>
              <a:t>1</a:t>
            </a:r>
            <a:r>
              <a:rPr lang="zh-CN" altLang="en-US" b="1" dirty="0" smtClean="0"/>
              <a:t>作用于</a:t>
            </a:r>
            <a:r>
              <a:rPr lang="en-US" altLang="zh-CN" b="1" i="1" dirty="0" smtClean="0"/>
              <a:t>n</a:t>
            </a:r>
            <a:r>
              <a:rPr lang="zh-CN" altLang="en-US" b="1" dirty="0" smtClean="0"/>
              <a:t>个变元的计算可以并行</a:t>
            </a:r>
            <a:endParaRPr lang="en-US" altLang="zh-CN" b="1" dirty="0" smtClean="0"/>
          </a:p>
          <a:p>
            <a:pPr lvl="1" algn="just"/>
            <a:r>
              <a:rPr lang="en-US" altLang="zh-CN" b="1" i="1" dirty="0" smtClean="0"/>
              <a:t>reduce</a:t>
            </a:r>
            <a:r>
              <a:rPr lang="en-US" altLang="zh-CN" b="1" dirty="0" smtClean="0"/>
              <a:t>(</a:t>
            </a:r>
            <a:r>
              <a:rPr lang="en-US" altLang="zh-CN" b="1" i="1" dirty="0" smtClean="0"/>
              <a:t>f</a:t>
            </a:r>
            <a:r>
              <a:rPr lang="en-US" altLang="zh-CN" b="1" baseline="-25000" dirty="0" smtClean="0"/>
              <a:t>2</a:t>
            </a:r>
            <a:r>
              <a:rPr lang="en-US" altLang="zh-CN" b="1" dirty="0" smtClean="0"/>
              <a:t>, [</a:t>
            </a:r>
            <a:r>
              <a:rPr lang="en-US" altLang="zh-CN" b="1" i="1" dirty="0" smtClean="0"/>
              <a:t>y</a:t>
            </a:r>
            <a:r>
              <a:rPr lang="en-US" altLang="zh-CN" b="1" baseline="-25000" dirty="0" smtClean="0"/>
              <a:t>1</a:t>
            </a:r>
            <a:r>
              <a:rPr lang="en-US" altLang="zh-CN" b="1" dirty="0" smtClean="0"/>
              <a:t>, …, </a:t>
            </a:r>
            <a:r>
              <a:rPr lang="en-US" altLang="zh-CN" b="1" i="1" dirty="0" err="1" smtClean="0"/>
              <a:t>y</a:t>
            </a:r>
            <a:r>
              <a:rPr lang="en-US" altLang="zh-CN" b="1" i="1" baseline="-25000" dirty="0" err="1" smtClean="0"/>
              <a:t>n</a:t>
            </a:r>
            <a:r>
              <a:rPr lang="en-US" altLang="zh-CN" b="1" dirty="0" smtClean="0"/>
              <a:t>]) = </a:t>
            </a:r>
            <a:r>
              <a:rPr lang="en-US" altLang="zh-CN" b="1" i="1" dirty="0" smtClean="0"/>
              <a:t>f</a:t>
            </a:r>
            <a:r>
              <a:rPr lang="en-US" altLang="zh-CN" b="1" baseline="-25000" dirty="0" smtClean="0"/>
              <a:t>2</a:t>
            </a:r>
            <a:r>
              <a:rPr lang="en-US" altLang="zh-CN" b="1" dirty="0" smtClean="0"/>
              <a:t>(… </a:t>
            </a:r>
            <a:r>
              <a:rPr lang="en-US" altLang="zh-CN" b="1" i="1" dirty="0" smtClean="0"/>
              <a:t>f</a:t>
            </a:r>
            <a:r>
              <a:rPr lang="en-US" altLang="zh-CN" b="1" baseline="-25000" dirty="0" smtClean="0"/>
              <a:t>2</a:t>
            </a:r>
            <a:r>
              <a:rPr lang="en-US" altLang="zh-CN" b="1" dirty="0" smtClean="0"/>
              <a:t>(</a:t>
            </a:r>
            <a:r>
              <a:rPr lang="en-US" altLang="zh-CN" b="1" i="1" dirty="0" smtClean="0"/>
              <a:t>f</a:t>
            </a:r>
            <a:r>
              <a:rPr lang="en-US" altLang="zh-CN" b="1" baseline="-25000" dirty="0" smtClean="0"/>
              <a:t>2</a:t>
            </a:r>
            <a:r>
              <a:rPr lang="en-US" altLang="zh-CN" b="1" dirty="0" smtClean="0"/>
              <a:t>(</a:t>
            </a:r>
            <a:r>
              <a:rPr lang="en-US" altLang="zh-CN" b="1" i="1" dirty="0" smtClean="0"/>
              <a:t>y</a:t>
            </a:r>
            <a:r>
              <a:rPr lang="en-US" altLang="zh-CN" b="1" baseline="-25000" dirty="0" smtClean="0"/>
              <a:t>1</a:t>
            </a:r>
            <a:r>
              <a:rPr lang="en-US" altLang="zh-CN" b="1" dirty="0" smtClean="0"/>
              <a:t>, </a:t>
            </a:r>
            <a:r>
              <a:rPr lang="en-US" altLang="zh-CN" b="1" i="1" dirty="0" smtClean="0"/>
              <a:t>y</a:t>
            </a:r>
            <a:r>
              <a:rPr lang="en-US" altLang="zh-CN" b="1" baseline="-25000" dirty="0" smtClean="0"/>
              <a:t>2</a:t>
            </a:r>
            <a:r>
              <a:rPr lang="en-US" altLang="zh-CN" b="1" dirty="0" smtClean="0"/>
              <a:t>), </a:t>
            </a:r>
            <a:r>
              <a:rPr lang="en-US" altLang="zh-CN" b="1" i="1" dirty="0" smtClean="0"/>
              <a:t>y</a:t>
            </a:r>
            <a:r>
              <a:rPr lang="en-US" altLang="zh-CN" b="1" baseline="-25000" dirty="0" smtClean="0"/>
              <a:t>3</a:t>
            </a:r>
            <a:r>
              <a:rPr lang="en-US" altLang="zh-CN" b="1" dirty="0" smtClean="0"/>
              <a:t>), …, </a:t>
            </a:r>
            <a:r>
              <a:rPr lang="en-US" altLang="zh-CN" b="1" i="1" dirty="0" err="1" smtClean="0"/>
              <a:t>y</a:t>
            </a:r>
            <a:r>
              <a:rPr lang="en-US" altLang="zh-CN" b="1" i="1" baseline="-25000" dirty="0" err="1" smtClean="0"/>
              <a:t>n</a:t>
            </a:r>
            <a:r>
              <a:rPr lang="en-US" altLang="zh-CN" b="1" dirty="0" smtClean="0"/>
              <a:t>)</a:t>
            </a:r>
          </a:p>
          <a:p>
            <a:pPr lvl="1" algn="just"/>
            <a:r>
              <a:rPr lang="zh-CN" altLang="en-US" b="1" dirty="0" smtClean="0"/>
              <a:t>若二元函数</a:t>
            </a:r>
            <a:r>
              <a:rPr lang="en-US" altLang="zh-CN" b="1" i="1" dirty="0" smtClean="0"/>
              <a:t>f</a:t>
            </a:r>
            <a:r>
              <a:rPr lang="en-US" altLang="zh-CN" b="1" baseline="-25000" dirty="0" smtClean="0"/>
              <a:t>2</a:t>
            </a:r>
            <a:r>
              <a:rPr lang="zh-CN" altLang="en-US" b="1" dirty="0" smtClean="0"/>
              <a:t>是有交换律和结合率的运算，则</a:t>
            </a:r>
            <a:r>
              <a:rPr lang="en-US" altLang="zh-CN" b="1" i="1" dirty="0" smtClean="0"/>
              <a:t>f</a:t>
            </a:r>
            <a:r>
              <a:rPr lang="en-US" altLang="zh-CN" b="1" baseline="-25000" dirty="0" smtClean="0"/>
              <a:t>2</a:t>
            </a:r>
            <a:r>
              <a:rPr lang="zh-CN" altLang="en-US" b="1" dirty="0" smtClean="0"/>
              <a:t>作用于</a:t>
            </a:r>
            <a:r>
              <a:rPr lang="en-US" altLang="zh-CN" b="1" i="1" dirty="0" smtClean="0"/>
              <a:t>n</a:t>
            </a:r>
            <a:r>
              <a:rPr lang="zh-CN" altLang="en-US" b="1" dirty="0" smtClean="0"/>
              <a:t>个变元的计算也可以适当并行</a:t>
            </a:r>
            <a:endParaRPr lang="en-US" altLang="zh-CN" b="1" dirty="0" smtClean="0"/>
          </a:p>
          <a:p>
            <a:pPr lvl="1" algn="just"/>
            <a:r>
              <a:rPr lang="zh-CN" altLang="en-US" b="1" dirty="0" smtClean="0"/>
              <a:t>两者的复合：</a:t>
            </a:r>
            <a:r>
              <a:rPr lang="en-US" altLang="zh-CN" b="1" i="1" dirty="0" smtClean="0"/>
              <a:t> reduce</a:t>
            </a:r>
            <a:r>
              <a:rPr lang="en-US" altLang="zh-CN" b="1" dirty="0" smtClean="0"/>
              <a:t>(</a:t>
            </a:r>
            <a:r>
              <a:rPr lang="en-US" altLang="zh-CN" b="1" i="1" dirty="0" smtClean="0"/>
              <a:t>f</a:t>
            </a:r>
            <a:r>
              <a:rPr lang="en-US" altLang="zh-CN" b="1" baseline="-25000" dirty="0" smtClean="0"/>
              <a:t>2</a:t>
            </a:r>
            <a:r>
              <a:rPr lang="en-US" altLang="zh-CN" b="1" dirty="0" smtClean="0"/>
              <a:t>, </a:t>
            </a:r>
            <a:r>
              <a:rPr lang="en-US" altLang="zh-CN" b="1" i="1" dirty="0" smtClean="0"/>
              <a:t>map</a:t>
            </a:r>
            <a:r>
              <a:rPr lang="en-US" altLang="zh-CN" b="1" dirty="0" smtClean="0"/>
              <a:t>(</a:t>
            </a:r>
            <a:r>
              <a:rPr lang="en-US" altLang="zh-CN" b="1" i="1" dirty="0" smtClean="0"/>
              <a:t>f</a:t>
            </a:r>
            <a:r>
              <a:rPr lang="en-US" altLang="zh-CN" b="1" baseline="-25000" dirty="0" smtClean="0"/>
              <a:t>1</a:t>
            </a:r>
            <a:r>
              <a:rPr lang="en-US" altLang="zh-CN" b="1" dirty="0" smtClean="0"/>
              <a:t>, [</a:t>
            </a:r>
            <a:r>
              <a:rPr lang="en-US" altLang="zh-CN" b="1" i="1" dirty="0" smtClean="0"/>
              <a:t>x</a:t>
            </a:r>
            <a:r>
              <a:rPr lang="en-US" altLang="zh-CN" b="1" baseline="-25000" dirty="0" smtClean="0"/>
              <a:t>1</a:t>
            </a:r>
            <a:r>
              <a:rPr lang="en-US" altLang="zh-CN" b="1" dirty="0" smtClean="0"/>
              <a:t>, …, </a:t>
            </a:r>
            <a:r>
              <a:rPr lang="en-US" altLang="zh-CN" b="1" i="1" dirty="0" err="1" smtClean="0"/>
              <a:t>x</a:t>
            </a:r>
            <a:r>
              <a:rPr lang="en-US" altLang="zh-CN" b="1" i="1" baseline="-25000" dirty="0" err="1" smtClean="0"/>
              <a:t>n</a:t>
            </a:r>
            <a:r>
              <a:rPr lang="en-US" altLang="zh-CN" b="1" dirty="0" smtClean="0"/>
              <a:t>])) </a:t>
            </a:r>
          </a:p>
          <a:p>
            <a:pPr lvl="1" algn="just"/>
            <a:r>
              <a:rPr lang="en-US" altLang="zh-CN" b="1" dirty="0" smtClean="0"/>
              <a:t>MapReduce</a:t>
            </a:r>
            <a:r>
              <a:rPr lang="zh-CN" altLang="en-US" b="1" dirty="0" smtClean="0"/>
              <a:t>源于此，但更加一般</a:t>
            </a:r>
            <a:endParaRPr lang="en-US" altLang="zh-CN" b="1" dirty="0" smtClean="0"/>
          </a:p>
        </p:txBody>
      </p:sp>
      <p:sp>
        <p:nvSpPr>
          <p:cNvPr id="337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6C514726-7D71-4F07-AA8B-5DF9FDFACC28}" type="slidenum">
              <a:rPr lang="zh-CN" altLang="en-US" sz="1400"/>
              <a:pPr/>
              <a:t>32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325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287338" y="1438275"/>
            <a:ext cx="8640762" cy="5040313"/>
          </a:xfrm>
          <a:noFill/>
        </p:spPr>
        <p:txBody>
          <a:bodyPr/>
          <a:lstStyle/>
          <a:p>
            <a:pPr algn="just"/>
            <a:r>
              <a:rPr lang="en-US" altLang="zh-CN" b="1" dirty="0" smtClean="0"/>
              <a:t>MapReduce</a:t>
            </a:r>
            <a:r>
              <a:rPr lang="zh-CN" altLang="en-US" b="1" dirty="0" smtClean="0"/>
              <a:t>编程模型</a:t>
            </a:r>
            <a:endParaRPr lang="en-US" altLang="zh-CN" b="1" dirty="0" smtClean="0"/>
          </a:p>
          <a:p>
            <a:pPr lvl="1" algn="just"/>
            <a:r>
              <a:rPr lang="zh-CN" altLang="zh-CN" b="1" dirty="0" smtClean="0"/>
              <a:t>MapReduce是一种比较专用的并行编程模型</a:t>
            </a:r>
            <a:r>
              <a:rPr lang="zh-CN" altLang="en-US" b="1" dirty="0" smtClean="0"/>
              <a:t>，</a:t>
            </a:r>
            <a:r>
              <a:rPr lang="zh-CN" altLang="zh-CN" b="1" dirty="0" smtClean="0"/>
              <a:t>面向</a:t>
            </a:r>
            <a:r>
              <a:rPr lang="zh-CN" altLang="en-US" b="1" dirty="0" smtClean="0"/>
              <a:t>大</a:t>
            </a:r>
            <a:r>
              <a:rPr lang="zh-CN" altLang="zh-CN" b="1" dirty="0" smtClean="0"/>
              <a:t>数据集</a:t>
            </a:r>
            <a:r>
              <a:rPr lang="zh-CN" altLang="en-US" b="1" dirty="0" smtClean="0"/>
              <a:t>上</a:t>
            </a:r>
            <a:r>
              <a:rPr lang="zh-CN" altLang="zh-CN" b="1" dirty="0" smtClean="0"/>
              <a:t>的可并行化的问题</a:t>
            </a:r>
            <a:endParaRPr lang="en-US" altLang="zh-CN" b="1" dirty="0" smtClean="0"/>
          </a:p>
          <a:p>
            <a:pPr lvl="1" algn="just"/>
            <a:r>
              <a:rPr lang="en-US" altLang="zh-CN" b="1" dirty="0" smtClean="0"/>
              <a:t>Map</a:t>
            </a:r>
            <a:r>
              <a:rPr lang="zh-CN" altLang="en-US" b="1" dirty="0" smtClean="0"/>
              <a:t>完成过滤或分类，例如，它把数据集中所有的人按姓氏分成若干队列，每个姓氏一个队列；</a:t>
            </a:r>
            <a:r>
              <a:rPr lang="en-US" altLang="zh-CN" b="1" dirty="0" smtClean="0"/>
              <a:t> Reduce</a:t>
            </a:r>
            <a:r>
              <a:rPr lang="zh-CN" altLang="en-US" b="1" dirty="0" smtClean="0"/>
              <a:t>完成概括总结操作，例如，计算各姓氏队列中的人数，产生按姓氏的人口比例</a:t>
            </a:r>
            <a:endParaRPr lang="en-US" altLang="zh-CN" b="1" dirty="0" smtClean="0"/>
          </a:p>
          <a:p>
            <a:pPr lvl="1" algn="just"/>
            <a:r>
              <a:rPr lang="zh-CN" altLang="zh-CN" b="1" dirty="0" smtClean="0"/>
              <a:t>MapReduce</a:t>
            </a:r>
            <a:r>
              <a:rPr lang="zh-CN" altLang="en-US" b="1" dirty="0" smtClean="0"/>
              <a:t>可以在并行计算机、计算机集群和计算机网格上实现</a:t>
            </a:r>
            <a:endParaRPr lang="zh-CN" altLang="zh-CN" b="1" dirty="0" smtClean="0"/>
          </a:p>
        </p:txBody>
      </p:sp>
      <p:sp>
        <p:nvSpPr>
          <p:cNvPr id="34819" name="Rectangle 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sp>
        <p:nvSpPr>
          <p:cNvPr id="3482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FE37294-A4CE-421B-929C-90D7F637C4CE}" type="slidenum">
              <a:rPr lang="zh-CN" altLang="en-US" sz="1400"/>
              <a:pPr/>
              <a:t>33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2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287338" y="1438275"/>
            <a:ext cx="8640762" cy="5040313"/>
          </a:xfrm>
          <a:noFill/>
        </p:spPr>
        <p:txBody>
          <a:bodyPr/>
          <a:lstStyle/>
          <a:p>
            <a:pPr algn="just"/>
            <a:r>
              <a:rPr lang="en-US" altLang="zh-CN" b="1" smtClean="0"/>
              <a:t>MapReduce</a:t>
            </a:r>
            <a:r>
              <a:rPr lang="zh-CN" altLang="en-US" b="1" smtClean="0"/>
              <a:t>编程模型</a:t>
            </a:r>
            <a:endParaRPr lang="en-US" altLang="zh-CN" b="1" smtClean="0"/>
          </a:p>
          <a:p>
            <a:pPr lvl="1" algn="just"/>
            <a:r>
              <a:rPr lang="zh-CN" altLang="en-US" b="1" smtClean="0">
                <a:sym typeface="Symbol" panose="05050102010706020507" pitchFamily="18" charset="2"/>
              </a:rPr>
              <a:t>计算过程如图所示</a:t>
            </a:r>
            <a:endParaRPr lang="en-US" altLang="zh-CN" b="1" smtClean="0">
              <a:sym typeface="Symbol" panose="05050102010706020507" pitchFamily="18" charset="2"/>
            </a:endParaRPr>
          </a:p>
          <a:p>
            <a:pPr lvl="1" algn="just"/>
            <a:r>
              <a:rPr lang="zh-CN" altLang="en-US" b="1" smtClean="0">
                <a:sym typeface="Symbol" panose="05050102010706020507" pitchFamily="18" charset="2"/>
              </a:rPr>
              <a:t>程序员只需编</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a:t>
            </a:r>
            <a:r>
              <a:rPr lang="zh-CN" altLang="en-US" b="1" smtClean="0">
                <a:sym typeface="Symbol" panose="05050102010706020507" pitchFamily="18" charset="2"/>
              </a:rPr>
              <a:t>写</a:t>
            </a:r>
            <a:r>
              <a:rPr lang="en-US" altLang="zh-CN" b="1" smtClean="0">
                <a:sym typeface="Symbol" panose="05050102010706020507" pitchFamily="18" charset="2"/>
              </a:rPr>
              <a:t>Map</a:t>
            </a:r>
            <a:r>
              <a:rPr lang="zh-CN" altLang="en-US" b="1" smtClean="0">
                <a:sym typeface="Symbol" panose="05050102010706020507" pitchFamily="18" charset="2"/>
              </a:rPr>
              <a:t>和</a:t>
            </a:r>
            <a:r>
              <a:rPr lang="en-US" altLang="zh-CN" b="1" smtClean="0">
                <a:sym typeface="Symbol" panose="05050102010706020507" pitchFamily="18" charset="2"/>
              </a:rPr>
              <a:t>Reduce</a:t>
            </a:r>
          </a:p>
          <a:p>
            <a:pPr lvl="1" algn="just">
              <a:spcBef>
                <a:spcPct val="0"/>
              </a:spcBef>
              <a:buFontTx/>
              <a:buNone/>
            </a:pPr>
            <a:r>
              <a:rPr lang="en-US" altLang="zh-CN" b="1" smtClean="0">
                <a:sym typeface="Symbol" panose="05050102010706020507" pitchFamily="18" charset="2"/>
              </a:rPr>
              <a:t>	</a:t>
            </a:r>
            <a:r>
              <a:rPr lang="zh-CN" altLang="en-US" b="1" smtClean="0">
                <a:sym typeface="Symbol" panose="05050102010706020507" pitchFamily="18" charset="2"/>
              </a:rPr>
              <a:t>函数</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1. Map</a:t>
            </a:r>
            <a:r>
              <a:rPr lang="zh-CN" altLang="en-US" b="1" smtClean="0">
                <a:sym typeface="Symbol" panose="05050102010706020507" pitchFamily="18" charset="2"/>
              </a:rPr>
              <a:t>任务</a:t>
            </a:r>
            <a:endParaRPr lang="en-US" altLang="zh-CN" b="1" smtClean="0">
              <a:sym typeface="Symbol" panose="05050102010706020507" pitchFamily="18" charset="2"/>
            </a:endParaRPr>
          </a:p>
          <a:p>
            <a:pPr lvl="1" algn="just"/>
            <a:r>
              <a:rPr lang="zh-CN" altLang="en-US" b="1" smtClean="0">
                <a:sym typeface="Symbol" panose="05050102010706020507" pitchFamily="18" charset="2"/>
              </a:rPr>
              <a:t>执行</a:t>
            </a:r>
            <a:r>
              <a:rPr lang="en-US" altLang="zh-CN" b="1" smtClean="0">
                <a:sym typeface="Symbol" panose="05050102010706020507" pitchFamily="18" charset="2"/>
              </a:rPr>
              <a:t>Map</a:t>
            </a:r>
            <a:r>
              <a:rPr lang="zh-CN" altLang="en-US" b="1" smtClean="0">
                <a:sym typeface="Symbol" panose="05050102010706020507" pitchFamily="18" charset="2"/>
              </a:rPr>
              <a:t>函数的</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a:t>
            </a:r>
            <a:r>
              <a:rPr lang="zh-CN" altLang="en-US" b="1" smtClean="0">
                <a:sym typeface="Symbol" panose="05050102010706020507" pitchFamily="18" charset="2"/>
              </a:rPr>
              <a:t>多个任务并行执行</a:t>
            </a:r>
            <a:endParaRPr lang="en-US" altLang="zh-CN" b="1" smtClean="0">
              <a:sym typeface="Symbol" panose="05050102010706020507" pitchFamily="18" charset="2"/>
            </a:endParaRPr>
          </a:p>
          <a:p>
            <a:pPr lvl="1" algn="just"/>
            <a:r>
              <a:rPr lang="zh-CN" altLang="en-US" b="1" smtClean="0">
                <a:sym typeface="Symbol" panose="05050102010706020507" pitchFamily="18" charset="2"/>
              </a:rPr>
              <a:t>每个</a:t>
            </a:r>
            <a:r>
              <a:rPr lang="en-US" altLang="zh-CN" b="1" smtClean="0">
                <a:sym typeface="Symbol" panose="05050102010706020507" pitchFamily="18" charset="2"/>
              </a:rPr>
              <a:t>Map</a:t>
            </a:r>
            <a:r>
              <a:rPr lang="zh-CN" altLang="en-US" b="1" smtClean="0">
                <a:sym typeface="Symbol" panose="05050102010706020507" pitchFamily="18" charset="2"/>
              </a:rPr>
              <a:t>任务把文</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a:t>
            </a:r>
            <a:r>
              <a:rPr lang="zh-CN" altLang="en-US" b="1" smtClean="0">
                <a:sym typeface="Symbol" panose="05050102010706020507" pitchFamily="18" charset="2"/>
              </a:rPr>
              <a:t>件块转换成“键</a:t>
            </a:r>
            <a:r>
              <a:rPr lang="en-US" altLang="zh-CN" b="1" smtClean="0">
                <a:sym typeface="Symbol" panose="05050102010706020507" pitchFamily="18" charset="2"/>
              </a:rPr>
              <a:t>-</a:t>
            </a:r>
            <a:r>
              <a:rPr lang="zh-CN" altLang="en-US" b="1" smtClean="0">
                <a:sym typeface="Symbol" panose="05050102010706020507" pitchFamily="18" charset="2"/>
              </a:rPr>
              <a:t>值”</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(key-value)</a:t>
            </a:r>
            <a:r>
              <a:rPr lang="zh-CN" altLang="en-US" b="1" smtClean="0">
                <a:sym typeface="Symbol" panose="05050102010706020507" pitchFamily="18" charset="2"/>
              </a:rPr>
              <a:t>对序列</a:t>
            </a:r>
            <a:endParaRPr lang="en-US" altLang="zh-CN" b="1" smtClean="0">
              <a:sym typeface="Symbol" panose="05050102010706020507" pitchFamily="18" charset="2"/>
            </a:endParaRPr>
          </a:p>
          <a:p>
            <a:pPr lvl="1" algn="just">
              <a:buFontTx/>
              <a:buNone/>
            </a:pPr>
            <a:endParaRPr lang="en-US" altLang="zh-CN" b="1" smtClean="0">
              <a:sym typeface="Symbol" panose="05050102010706020507" pitchFamily="18" charset="2"/>
            </a:endParaRPr>
          </a:p>
        </p:txBody>
      </p:sp>
      <p:sp>
        <p:nvSpPr>
          <p:cNvPr id="35843" name="Rectangle 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35844" name="组合 43"/>
          <p:cNvGrpSpPr>
            <a:grpSpLocks/>
          </p:cNvGrpSpPr>
          <p:nvPr/>
        </p:nvGrpSpPr>
        <p:grpSpPr bwMode="auto">
          <a:xfrm>
            <a:off x="3743325" y="2565400"/>
            <a:ext cx="5127625" cy="4195763"/>
            <a:chOff x="3744000" y="2520000"/>
            <a:chExt cx="5127136" cy="4195148"/>
          </a:xfrm>
        </p:grpSpPr>
        <p:grpSp>
          <p:nvGrpSpPr>
            <p:cNvPr id="35846" name="组合 30"/>
            <p:cNvGrpSpPr>
              <a:grpSpLocks/>
            </p:cNvGrpSpPr>
            <p:nvPr/>
          </p:nvGrpSpPr>
          <p:grpSpPr bwMode="auto">
            <a:xfrm>
              <a:off x="4680000" y="3600000"/>
              <a:ext cx="3749853" cy="2520000"/>
              <a:chOff x="4680000" y="3600000"/>
              <a:chExt cx="3749853" cy="2520000"/>
            </a:xfrm>
          </p:grpSpPr>
          <p:sp>
            <p:nvSpPr>
              <p:cNvPr id="35854" name="矩形 3"/>
              <p:cNvSpPr>
                <a:spLocks noChangeArrowheads="1"/>
              </p:cNvSpPr>
              <p:nvPr/>
            </p:nvSpPr>
            <p:spPr bwMode="auto">
              <a:xfrm>
                <a:off x="5040000" y="540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55" name="矩形 6"/>
              <p:cNvSpPr>
                <a:spLocks noChangeArrowheads="1"/>
              </p:cNvSpPr>
              <p:nvPr/>
            </p:nvSpPr>
            <p:spPr bwMode="auto">
              <a:xfrm>
                <a:off x="5040000" y="468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56" name="矩形 7"/>
              <p:cNvSpPr>
                <a:spLocks noChangeArrowheads="1"/>
              </p:cNvSpPr>
              <p:nvPr/>
            </p:nvSpPr>
            <p:spPr bwMode="auto">
              <a:xfrm>
                <a:off x="5040000" y="396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57" name="矩形 8"/>
              <p:cNvSpPr>
                <a:spLocks noChangeArrowheads="1"/>
              </p:cNvSpPr>
              <p:nvPr/>
            </p:nvSpPr>
            <p:spPr bwMode="auto">
              <a:xfrm>
                <a:off x="7200000" y="360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58" name="矩形 9"/>
              <p:cNvSpPr>
                <a:spLocks noChangeArrowheads="1"/>
              </p:cNvSpPr>
              <p:nvPr/>
            </p:nvSpPr>
            <p:spPr bwMode="auto">
              <a:xfrm>
                <a:off x="7200000" y="432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59" name="矩形 10"/>
              <p:cNvSpPr>
                <a:spLocks noChangeArrowheads="1"/>
              </p:cNvSpPr>
              <p:nvPr/>
            </p:nvSpPr>
            <p:spPr bwMode="auto">
              <a:xfrm>
                <a:off x="7200000" y="504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60" name="矩形 11"/>
              <p:cNvSpPr>
                <a:spLocks noChangeArrowheads="1"/>
              </p:cNvSpPr>
              <p:nvPr/>
            </p:nvSpPr>
            <p:spPr bwMode="auto">
              <a:xfrm>
                <a:off x="7200000" y="576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5861" name="矩形 12"/>
              <p:cNvSpPr>
                <a:spLocks noChangeArrowheads="1"/>
              </p:cNvSpPr>
              <p:nvPr/>
            </p:nvSpPr>
            <p:spPr bwMode="auto">
              <a:xfrm>
                <a:off x="6120000" y="4140000"/>
                <a:ext cx="360000" cy="144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cxnSp>
            <p:nvCxnSpPr>
              <p:cNvPr id="35862" name="直接箭头连接符 14"/>
              <p:cNvCxnSpPr>
                <a:cxnSpLocks noChangeShapeType="1"/>
              </p:cNvCxnSpPr>
              <p:nvPr/>
            </p:nvCxnSpPr>
            <p:spPr bwMode="auto">
              <a:xfrm>
                <a:off x="4680000" y="414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63" name="直接箭头连接符 15"/>
              <p:cNvCxnSpPr>
                <a:cxnSpLocks noChangeShapeType="1"/>
              </p:cNvCxnSpPr>
              <p:nvPr/>
            </p:nvCxnSpPr>
            <p:spPr bwMode="auto">
              <a:xfrm>
                <a:off x="4680000" y="558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64" name="直接箭头连接符 16"/>
              <p:cNvCxnSpPr>
                <a:cxnSpLocks noChangeShapeType="1"/>
              </p:cNvCxnSpPr>
              <p:nvPr/>
            </p:nvCxnSpPr>
            <p:spPr bwMode="auto">
              <a:xfrm>
                <a:off x="4680000" y="486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65" name="直接箭头连接符 17"/>
              <p:cNvCxnSpPr>
                <a:cxnSpLocks noChangeShapeType="1"/>
              </p:cNvCxnSpPr>
              <p:nvPr/>
            </p:nvCxnSpPr>
            <p:spPr bwMode="auto">
              <a:xfrm>
                <a:off x="5400000" y="4860000"/>
                <a:ext cx="72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19" name="直接箭头连接符 18"/>
              <p:cNvCxnSpPr/>
              <p:nvPr/>
            </p:nvCxnSpPr>
            <p:spPr bwMode="auto">
              <a:xfrm rot="1800000">
                <a:off x="5361588" y="4329000"/>
                <a:ext cx="828000" cy="1588"/>
              </a:xfrm>
              <a:prstGeom prst="straightConnector1">
                <a:avLst/>
              </a:prstGeom>
              <a:solidFill>
                <a:schemeClr val="accent1"/>
              </a:solidFill>
              <a:ln w="25400" cap="flat" cmpd="sng" algn="ctr">
                <a:solidFill>
                  <a:schemeClr val="tx1"/>
                </a:solidFill>
                <a:prstDash val="solid"/>
                <a:round/>
                <a:headEnd type="none" w="sm" len="sm"/>
                <a:tailEnd type="stealth" w="med" len="lg"/>
              </a:ln>
              <a:effectLst/>
              <a:scene3d>
                <a:camera prst="orthographicFront">
                  <a:rot lat="0" lon="0" rev="0"/>
                </a:camera>
                <a:lightRig rig="threePt" dir="t"/>
              </a:scene3d>
              <a:extLst/>
            </p:spPr>
          </p:cxnSp>
          <p:cxnSp>
            <p:nvCxnSpPr>
              <p:cNvPr id="35867" name="直接箭头连接符 20"/>
              <p:cNvCxnSpPr>
                <a:cxnSpLocks noChangeShapeType="1"/>
              </p:cNvCxnSpPr>
              <p:nvPr/>
            </p:nvCxnSpPr>
            <p:spPr bwMode="auto">
              <a:xfrm rot="-1800000">
                <a:off x="5364000" y="5400000"/>
                <a:ext cx="828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68" name="直接箭头连接符 21"/>
              <p:cNvCxnSpPr>
                <a:cxnSpLocks noChangeShapeType="1"/>
              </p:cNvCxnSpPr>
              <p:nvPr/>
            </p:nvCxnSpPr>
            <p:spPr bwMode="auto">
              <a:xfrm rot="-2400000">
                <a:off x="6372000" y="4068000"/>
                <a:ext cx="93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69" name="直接箭头连接符 22"/>
              <p:cNvCxnSpPr>
                <a:cxnSpLocks noChangeShapeType="1"/>
              </p:cNvCxnSpPr>
              <p:nvPr/>
            </p:nvCxnSpPr>
            <p:spPr bwMode="auto">
              <a:xfrm rot="-1200000">
                <a:off x="6444000" y="4626000"/>
                <a:ext cx="774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70" name="直接箭头连接符 23"/>
              <p:cNvCxnSpPr>
                <a:cxnSpLocks noChangeShapeType="1"/>
              </p:cNvCxnSpPr>
              <p:nvPr/>
            </p:nvCxnSpPr>
            <p:spPr bwMode="auto">
              <a:xfrm rot="1200000">
                <a:off x="6444000" y="5094000"/>
                <a:ext cx="774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71" name="直接箭头连接符 24"/>
              <p:cNvCxnSpPr>
                <a:cxnSpLocks noChangeShapeType="1"/>
              </p:cNvCxnSpPr>
              <p:nvPr/>
            </p:nvCxnSpPr>
            <p:spPr bwMode="auto">
              <a:xfrm rot="2400000">
                <a:off x="6372000" y="5652000"/>
                <a:ext cx="93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72" name="直接箭头连接符 25"/>
              <p:cNvCxnSpPr>
                <a:cxnSpLocks noChangeShapeType="1"/>
                <a:endCxn id="35850" idx="1"/>
              </p:cNvCxnSpPr>
              <p:nvPr/>
            </p:nvCxnSpPr>
            <p:spPr bwMode="auto">
              <a:xfrm>
                <a:off x="7560460" y="4510440"/>
                <a:ext cx="869393" cy="354855"/>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73" name="直接箭头连接符 27"/>
              <p:cNvCxnSpPr>
                <a:cxnSpLocks noChangeShapeType="1"/>
              </p:cNvCxnSpPr>
              <p:nvPr/>
            </p:nvCxnSpPr>
            <p:spPr bwMode="auto">
              <a:xfrm flipV="1">
                <a:off x="7559763" y="4982029"/>
                <a:ext cx="866004" cy="24603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74" name="直接箭头连接符 28"/>
              <p:cNvCxnSpPr>
                <a:cxnSpLocks noChangeShapeType="1"/>
              </p:cNvCxnSpPr>
              <p:nvPr/>
            </p:nvCxnSpPr>
            <p:spPr bwMode="auto">
              <a:xfrm flipV="1">
                <a:off x="7572377" y="5273883"/>
                <a:ext cx="853391" cy="682811"/>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5875" name="直接箭头连接符 29"/>
              <p:cNvCxnSpPr>
                <a:cxnSpLocks noChangeShapeType="1"/>
              </p:cNvCxnSpPr>
              <p:nvPr/>
            </p:nvCxnSpPr>
            <p:spPr bwMode="auto">
              <a:xfrm>
                <a:off x="7573676" y="3786190"/>
                <a:ext cx="852092" cy="809579"/>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33" name="矩形 32"/>
            <p:cNvSpPr/>
            <p:nvPr/>
          </p:nvSpPr>
          <p:spPr bwMode="auto">
            <a:xfrm>
              <a:off x="4501166" y="6286586"/>
              <a:ext cx="1500044" cy="428562"/>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400" b="1" dirty="0">
                  <a:latin typeface="+mn-lt"/>
                  <a:ea typeface="宋体" charset="-122"/>
                </a:rPr>
                <a:t>Map</a:t>
              </a:r>
              <a:r>
                <a:rPr lang="zh-CN" altLang="en-US" sz="2400" b="1" dirty="0">
                  <a:latin typeface="+mn-lt"/>
                  <a:ea typeface="宋体" charset="-122"/>
                </a:rPr>
                <a:t>任务</a:t>
              </a:r>
            </a:p>
          </p:txBody>
        </p:sp>
        <p:sp>
          <p:nvSpPr>
            <p:cNvPr id="34" name="矩形 33"/>
            <p:cNvSpPr/>
            <p:nvPr/>
          </p:nvSpPr>
          <p:spPr bwMode="auto">
            <a:xfrm>
              <a:off x="6644086" y="6286586"/>
              <a:ext cx="1785767" cy="428562"/>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400" b="1" dirty="0">
                  <a:latin typeface="+mn-lt"/>
                  <a:ea typeface="宋体" charset="-122"/>
                </a:rPr>
                <a:t>Reduce</a:t>
              </a:r>
              <a:r>
                <a:rPr lang="zh-CN" altLang="en-US" sz="2400" b="1" dirty="0">
                  <a:latin typeface="+mn-lt"/>
                  <a:ea typeface="宋体" charset="-122"/>
                </a:rPr>
                <a:t>任务</a:t>
              </a:r>
            </a:p>
          </p:txBody>
        </p:sp>
        <p:sp>
          <p:nvSpPr>
            <p:cNvPr id="35849" name="矩形 34"/>
            <p:cNvSpPr>
              <a:spLocks noChangeArrowheads="1"/>
            </p:cNvSpPr>
            <p:nvPr/>
          </p:nvSpPr>
          <p:spPr bwMode="auto">
            <a:xfrm>
              <a:off x="5572132" y="5715016"/>
              <a:ext cx="1500198" cy="428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pPr>
              <a:r>
                <a:rPr lang="zh-CN" altLang="en-US" sz="2400" b="1">
                  <a:latin typeface="Courier New" panose="02070309020205020404" pitchFamily="49" charset="0"/>
                </a:rPr>
                <a:t>按键分组</a:t>
              </a:r>
            </a:p>
          </p:txBody>
        </p:sp>
        <p:sp>
          <p:nvSpPr>
            <p:cNvPr id="35850" name="矩形 35"/>
            <p:cNvSpPr>
              <a:spLocks noChangeArrowheads="1"/>
            </p:cNvSpPr>
            <p:nvPr/>
          </p:nvSpPr>
          <p:spPr bwMode="auto">
            <a:xfrm>
              <a:off x="8429853" y="4122117"/>
              <a:ext cx="441283" cy="1486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输</a:t>
              </a:r>
              <a:endParaRPr lang="en-US" altLang="zh-CN" sz="2400" b="1">
                <a:latin typeface="Courier New" panose="02070309020205020404" pitchFamily="49" charset="0"/>
              </a:endParaRPr>
            </a:p>
            <a:p>
              <a:r>
                <a:rPr lang="zh-CN" altLang="en-US" sz="2400" b="1">
                  <a:latin typeface="Courier New" panose="02070309020205020404" pitchFamily="49" charset="0"/>
                </a:rPr>
                <a:t>出</a:t>
              </a:r>
              <a:endParaRPr lang="en-US" altLang="zh-CN" sz="2400" b="1">
                <a:latin typeface="Courier New" panose="02070309020205020404" pitchFamily="49" charset="0"/>
              </a:endParaRPr>
            </a:p>
            <a:p>
              <a:r>
                <a:rPr lang="zh-CN" altLang="en-US" sz="2400" b="1">
                  <a:latin typeface="Courier New" panose="02070309020205020404" pitchFamily="49" charset="0"/>
                </a:rPr>
                <a:t>文</a:t>
              </a:r>
              <a:endParaRPr lang="en-US" altLang="zh-CN" sz="2400" b="1">
                <a:latin typeface="Courier New" panose="02070309020205020404" pitchFamily="49" charset="0"/>
              </a:endParaRPr>
            </a:p>
            <a:p>
              <a:r>
                <a:rPr lang="zh-CN" altLang="en-US" sz="2400" b="1">
                  <a:latin typeface="Courier New" panose="02070309020205020404" pitchFamily="49" charset="0"/>
                </a:rPr>
                <a:t>件</a:t>
              </a:r>
            </a:p>
          </p:txBody>
        </p:sp>
        <p:sp>
          <p:nvSpPr>
            <p:cNvPr id="35851" name="矩形标注 40"/>
            <p:cNvSpPr>
              <a:spLocks noChangeArrowheads="1"/>
            </p:cNvSpPr>
            <p:nvPr/>
          </p:nvSpPr>
          <p:spPr bwMode="auto">
            <a:xfrm>
              <a:off x="3744000" y="2520000"/>
              <a:ext cx="1071570" cy="785818"/>
            </a:xfrm>
            <a:prstGeom prst="wedgeRectCallout">
              <a:avLst>
                <a:gd name="adj1" fmla="val 48741"/>
                <a:gd name="adj2" fmla="val 153005"/>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输入</a:t>
              </a:r>
              <a:endParaRPr lang="en-US" altLang="zh-CN" sz="2400" b="1">
                <a:latin typeface="Courier New" panose="02070309020205020404" pitchFamily="49" charset="0"/>
              </a:endParaRPr>
            </a:p>
            <a:p>
              <a:r>
                <a:rPr lang="zh-CN" altLang="en-US" sz="2400" b="1">
                  <a:latin typeface="Courier New" panose="02070309020205020404" pitchFamily="49" charset="0"/>
                </a:rPr>
                <a:t>文件块</a:t>
              </a:r>
            </a:p>
            <a:p>
              <a:pPr>
                <a:spcBef>
                  <a:spcPct val="20000"/>
                </a:spcBef>
              </a:pPr>
              <a:endParaRPr lang="zh-CN" altLang="en-US" sz="2400" i="1">
                <a:latin typeface="Courier New" panose="02070309020205020404" pitchFamily="49" charset="0"/>
              </a:endParaRPr>
            </a:p>
          </p:txBody>
        </p:sp>
        <p:sp>
          <p:nvSpPr>
            <p:cNvPr id="42" name="矩形标注 41"/>
            <p:cNvSpPr/>
            <p:nvPr/>
          </p:nvSpPr>
          <p:spPr bwMode="auto">
            <a:xfrm>
              <a:off x="5039276" y="2520000"/>
              <a:ext cx="1215909" cy="785698"/>
            </a:xfrm>
            <a:prstGeom prst="wedgeRectCallout">
              <a:avLst>
                <a:gd name="adj1" fmla="val 4054"/>
                <a:gd name="adj2" fmla="val 174290"/>
              </a:avLst>
            </a:prstGeom>
            <a:noFill/>
            <a:ln w="12700" cap="flat" cmpd="sng" algn="ctr">
              <a:solidFill>
                <a:schemeClr val="tx1"/>
              </a:solidFill>
              <a:prstDash val="dash"/>
              <a:round/>
              <a:headEnd type="none" w="sm" len="sm"/>
              <a:tailEnd type="none" w="sm" len="sm"/>
            </a:ln>
            <a:effectLst/>
            <a:extLst/>
          </p:spPr>
          <p:txBody>
            <a:bodyPr lIns="18000" rIns="18000"/>
            <a:lstStyle/>
            <a:p>
              <a:pPr>
                <a:spcBef>
                  <a:spcPts val="0"/>
                </a:spcBef>
                <a:defRPr/>
              </a:pPr>
              <a:r>
                <a:rPr lang="zh-CN" altLang="en-US" sz="2400" b="1" dirty="0">
                  <a:latin typeface="Courier New" pitchFamily="49" charset="0"/>
                  <a:ea typeface="宋体" charset="-122"/>
                </a:rPr>
                <a:t>键</a:t>
              </a:r>
              <a:r>
                <a:rPr lang="en-US" altLang="zh-CN" sz="2400" b="1" dirty="0">
                  <a:latin typeface="+mn-lt"/>
                  <a:ea typeface="宋体" charset="-122"/>
                </a:rPr>
                <a:t>-</a:t>
              </a:r>
              <a:r>
                <a:rPr lang="zh-CN" altLang="en-US" sz="2400" b="1" dirty="0">
                  <a:latin typeface="Courier New" pitchFamily="49" charset="0"/>
                  <a:ea typeface="宋体" charset="-122"/>
                </a:rPr>
                <a:t>值对</a:t>
              </a:r>
              <a:endParaRPr lang="en-US" altLang="zh-CN" sz="2400" b="1" dirty="0">
                <a:latin typeface="Courier New" pitchFamily="49" charset="0"/>
                <a:ea typeface="宋体" charset="-122"/>
              </a:endParaRPr>
            </a:p>
            <a:p>
              <a:pPr>
                <a:spcBef>
                  <a:spcPts val="0"/>
                </a:spcBef>
                <a:defRPr/>
              </a:pPr>
              <a:r>
                <a:rPr lang="en-US" altLang="zh-CN" sz="2400" b="1" dirty="0">
                  <a:ea typeface="宋体" charset="-122"/>
                </a:rPr>
                <a:t>   (k, v)</a:t>
              </a:r>
              <a:endParaRPr lang="zh-CN" altLang="en-US" sz="2400" b="1" dirty="0">
                <a:ea typeface="宋体" charset="-122"/>
              </a:endParaRPr>
            </a:p>
            <a:p>
              <a:pPr>
                <a:spcBef>
                  <a:spcPct val="20000"/>
                </a:spcBef>
                <a:defRPr/>
              </a:pPr>
              <a:endParaRPr lang="zh-CN" altLang="en-US" sz="2400" i="1" dirty="0">
                <a:latin typeface="Courier New" pitchFamily="49" charset="0"/>
                <a:ea typeface="宋体" charset="-122"/>
              </a:endParaRPr>
            </a:p>
          </p:txBody>
        </p:sp>
        <p:sp>
          <p:nvSpPr>
            <p:cNvPr id="35853" name="矩形标注 42"/>
            <p:cNvSpPr>
              <a:spLocks noChangeArrowheads="1"/>
            </p:cNvSpPr>
            <p:nvPr/>
          </p:nvSpPr>
          <p:spPr bwMode="auto">
            <a:xfrm>
              <a:off x="6480000" y="2520000"/>
              <a:ext cx="1785950" cy="785818"/>
            </a:xfrm>
            <a:prstGeom prst="wedgeRectCallout">
              <a:avLst>
                <a:gd name="adj1" fmla="val -36347"/>
                <a:gd name="adj2" fmla="val 155843"/>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键及所有值</a:t>
              </a:r>
              <a:endParaRPr lang="en-US" altLang="zh-CN" sz="2400" b="1">
                <a:latin typeface="Courier New" panose="02070309020205020404" pitchFamily="49" charset="0"/>
              </a:endParaRPr>
            </a:p>
            <a:p>
              <a:r>
                <a:rPr lang="en-US" altLang="zh-CN" sz="2400" b="1"/>
                <a:t>(k, [v, w, …])</a:t>
              </a:r>
              <a:endParaRPr lang="zh-CN" altLang="en-US" sz="2400" b="1"/>
            </a:p>
            <a:p>
              <a:pPr>
                <a:spcBef>
                  <a:spcPct val="20000"/>
                </a:spcBef>
              </a:pPr>
              <a:endParaRPr lang="zh-CN" altLang="en-US" sz="2400" i="1">
                <a:latin typeface="Courier New" panose="02070309020205020404" pitchFamily="49" charset="0"/>
              </a:endParaRPr>
            </a:p>
          </p:txBody>
        </p:sp>
      </p:grpSp>
      <p:sp>
        <p:nvSpPr>
          <p:cNvPr id="35845" name="灯片编号占位符 3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D3FC2B1-A094-4CC0-A95C-F894F6F40ED9}" type="slidenum">
              <a:rPr lang="zh-CN" altLang="en-US" sz="1400"/>
              <a:pPr/>
              <a:t>34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46">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34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73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287338" y="1438275"/>
            <a:ext cx="8640762" cy="5040313"/>
          </a:xfrm>
          <a:noFill/>
        </p:spPr>
        <p:txBody>
          <a:bodyPr/>
          <a:lstStyle/>
          <a:p>
            <a:pPr algn="just"/>
            <a:r>
              <a:rPr lang="en-US" altLang="zh-CN" b="1" smtClean="0"/>
              <a:t>MapReduce</a:t>
            </a:r>
            <a:r>
              <a:rPr lang="zh-CN" altLang="en-US" b="1" smtClean="0"/>
              <a:t>编程模型</a:t>
            </a:r>
            <a:endParaRPr lang="en-US" altLang="zh-CN" b="1" smtClean="0"/>
          </a:p>
          <a:p>
            <a:pPr lvl="1" algn="just">
              <a:buFontTx/>
              <a:buNone/>
            </a:pPr>
            <a:r>
              <a:rPr lang="en-US" altLang="zh-CN" b="1" smtClean="0">
                <a:sym typeface="Symbol" panose="05050102010706020507" pitchFamily="18" charset="2"/>
              </a:rPr>
              <a:t>2. </a:t>
            </a:r>
            <a:r>
              <a:rPr lang="zh-CN" altLang="en-US" b="1" smtClean="0">
                <a:sym typeface="Symbol" panose="05050102010706020507" pitchFamily="18" charset="2"/>
              </a:rPr>
              <a:t>按键组合</a:t>
            </a:r>
            <a:endParaRPr lang="en-US" altLang="zh-CN" b="1" smtClean="0">
              <a:sym typeface="Symbol" panose="05050102010706020507" pitchFamily="18" charset="2"/>
            </a:endParaRPr>
          </a:p>
          <a:p>
            <a:pPr lvl="1" algn="just"/>
            <a:r>
              <a:rPr lang="zh-CN" altLang="en-US" b="1" smtClean="0">
                <a:sym typeface="Symbol" panose="05050102010706020507" pitchFamily="18" charset="2"/>
              </a:rPr>
              <a:t>其处理方式与</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两个函数无关</a:t>
            </a:r>
            <a:endParaRPr lang="en-US" altLang="zh-CN" b="1" smtClean="0">
              <a:sym typeface="Symbol" panose="05050102010706020507" pitchFamily="18" charset="2"/>
            </a:endParaRPr>
          </a:p>
          <a:p>
            <a:pPr lvl="1" algn="just"/>
            <a:r>
              <a:rPr lang="zh-CN" altLang="en-US" b="1" smtClean="0">
                <a:sym typeface="Symbol" panose="05050102010706020507" pitchFamily="18" charset="2"/>
              </a:rPr>
              <a:t>把“键</a:t>
            </a:r>
            <a:r>
              <a:rPr lang="en-US" altLang="zh-CN" b="1" smtClean="0">
                <a:sym typeface="Symbol" panose="05050102010706020507" pitchFamily="18" charset="2"/>
              </a:rPr>
              <a:t>-</a:t>
            </a:r>
            <a:r>
              <a:rPr lang="zh-CN" altLang="en-US" b="1" smtClean="0">
                <a:sym typeface="Symbol" panose="05050102010706020507" pitchFamily="18" charset="2"/>
              </a:rPr>
              <a:t>值”对序</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列组成“键</a:t>
            </a:r>
            <a:r>
              <a:rPr lang="en-US" altLang="zh-CN" b="1" smtClean="0">
                <a:sym typeface="Symbol" panose="05050102010706020507" pitchFamily="18" charset="2"/>
              </a:rPr>
              <a:t>-</a:t>
            </a:r>
            <a:r>
              <a:rPr lang="zh-CN" altLang="en-US" b="1" smtClean="0">
                <a:sym typeface="Symbol" panose="05050102010706020507" pitchFamily="18" charset="2"/>
              </a:rPr>
              <a:t>值表”对</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序列</a:t>
            </a:r>
            <a:endParaRPr lang="en-US" altLang="zh-CN" b="1" smtClean="0">
              <a:sym typeface="Symbol" panose="05050102010706020507" pitchFamily="18" charset="2"/>
            </a:endParaRPr>
          </a:p>
          <a:p>
            <a:pPr lvl="1" algn="just"/>
            <a:r>
              <a:rPr lang="zh-CN" altLang="en-US" b="1" smtClean="0">
                <a:sym typeface="Symbol" panose="05050102010706020507" pitchFamily="18" charset="2"/>
              </a:rPr>
              <a:t>把各“键</a:t>
            </a:r>
            <a:r>
              <a:rPr lang="en-US" altLang="zh-CN" b="1" smtClean="0">
                <a:sym typeface="Symbol" panose="05050102010706020507" pitchFamily="18" charset="2"/>
              </a:rPr>
              <a:t>-</a:t>
            </a:r>
            <a:r>
              <a:rPr lang="zh-CN" altLang="en-US" b="1" smtClean="0">
                <a:sym typeface="Symbol" panose="05050102010706020507" pitchFamily="18" charset="2"/>
              </a:rPr>
              <a:t>值表”对</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分发给</a:t>
            </a:r>
            <a:r>
              <a:rPr lang="en-US" altLang="zh-CN" b="1" smtClean="0"/>
              <a:t>Reduce</a:t>
            </a:r>
            <a:r>
              <a:rPr lang="zh-CN" altLang="en-US" b="1" smtClean="0"/>
              <a:t>任务</a:t>
            </a:r>
          </a:p>
          <a:p>
            <a:pPr lvl="1" algn="just"/>
            <a:r>
              <a:rPr lang="zh-CN" altLang="en-US" b="1" smtClean="0">
                <a:sym typeface="Symbol" panose="05050102010706020507" pitchFamily="18" charset="2"/>
              </a:rPr>
              <a:t>按键组合由主控</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程序完成</a:t>
            </a:r>
            <a:endParaRPr lang="en-US" altLang="zh-CN" b="1" smtClean="0">
              <a:sym typeface="Symbol" panose="05050102010706020507" pitchFamily="18" charset="2"/>
            </a:endParaRPr>
          </a:p>
          <a:p>
            <a:pPr lvl="1" algn="just"/>
            <a:endParaRPr lang="en-US" altLang="zh-CN" b="1" smtClean="0">
              <a:sym typeface="Symbol" panose="05050102010706020507" pitchFamily="18" charset="2"/>
            </a:endParaRPr>
          </a:p>
        </p:txBody>
      </p:sp>
      <p:sp>
        <p:nvSpPr>
          <p:cNvPr id="36867" name="Rectangle 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36868" name="组合 43"/>
          <p:cNvGrpSpPr>
            <a:grpSpLocks/>
          </p:cNvGrpSpPr>
          <p:nvPr/>
        </p:nvGrpSpPr>
        <p:grpSpPr bwMode="auto">
          <a:xfrm>
            <a:off x="3743325" y="2565400"/>
            <a:ext cx="5127625" cy="4195763"/>
            <a:chOff x="3744000" y="2520000"/>
            <a:chExt cx="5127136" cy="4195148"/>
          </a:xfrm>
        </p:grpSpPr>
        <p:grpSp>
          <p:nvGrpSpPr>
            <p:cNvPr id="36870" name="组合 30"/>
            <p:cNvGrpSpPr>
              <a:grpSpLocks/>
            </p:cNvGrpSpPr>
            <p:nvPr/>
          </p:nvGrpSpPr>
          <p:grpSpPr bwMode="auto">
            <a:xfrm>
              <a:off x="4680000" y="3600000"/>
              <a:ext cx="3749853" cy="2520000"/>
              <a:chOff x="4680000" y="3600000"/>
              <a:chExt cx="3749853" cy="2520000"/>
            </a:xfrm>
          </p:grpSpPr>
          <p:sp>
            <p:nvSpPr>
              <p:cNvPr id="36878" name="矩形 3"/>
              <p:cNvSpPr>
                <a:spLocks noChangeArrowheads="1"/>
              </p:cNvSpPr>
              <p:nvPr/>
            </p:nvSpPr>
            <p:spPr bwMode="auto">
              <a:xfrm>
                <a:off x="5040000" y="540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79" name="矩形 6"/>
              <p:cNvSpPr>
                <a:spLocks noChangeArrowheads="1"/>
              </p:cNvSpPr>
              <p:nvPr/>
            </p:nvSpPr>
            <p:spPr bwMode="auto">
              <a:xfrm>
                <a:off x="5040000" y="468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80" name="矩形 7"/>
              <p:cNvSpPr>
                <a:spLocks noChangeArrowheads="1"/>
              </p:cNvSpPr>
              <p:nvPr/>
            </p:nvSpPr>
            <p:spPr bwMode="auto">
              <a:xfrm>
                <a:off x="5040000" y="396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81" name="矩形 8"/>
              <p:cNvSpPr>
                <a:spLocks noChangeArrowheads="1"/>
              </p:cNvSpPr>
              <p:nvPr/>
            </p:nvSpPr>
            <p:spPr bwMode="auto">
              <a:xfrm>
                <a:off x="7200000" y="360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82" name="矩形 9"/>
              <p:cNvSpPr>
                <a:spLocks noChangeArrowheads="1"/>
              </p:cNvSpPr>
              <p:nvPr/>
            </p:nvSpPr>
            <p:spPr bwMode="auto">
              <a:xfrm>
                <a:off x="7200000" y="432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83" name="矩形 10"/>
              <p:cNvSpPr>
                <a:spLocks noChangeArrowheads="1"/>
              </p:cNvSpPr>
              <p:nvPr/>
            </p:nvSpPr>
            <p:spPr bwMode="auto">
              <a:xfrm>
                <a:off x="7200000" y="504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84" name="矩形 11"/>
              <p:cNvSpPr>
                <a:spLocks noChangeArrowheads="1"/>
              </p:cNvSpPr>
              <p:nvPr/>
            </p:nvSpPr>
            <p:spPr bwMode="auto">
              <a:xfrm>
                <a:off x="7200000" y="576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885" name="矩形 12"/>
              <p:cNvSpPr>
                <a:spLocks noChangeArrowheads="1"/>
              </p:cNvSpPr>
              <p:nvPr/>
            </p:nvSpPr>
            <p:spPr bwMode="auto">
              <a:xfrm>
                <a:off x="6120000" y="4140000"/>
                <a:ext cx="360000" cy="144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cxnSp>
            <p:nvCxnSpPr>
              <p:cNvPr id="36886" name="直接箭头连接符 14"/>
              <p:cNvCxnSpPr>
                <a:cxnSpLocks noChangeShapeType="1"/>
              </p:cNvCxnSpPr>
              <p:nvPr/>
            </p:nvCxnSpPr>
            <p:spPr bwMode="auto">
              <a:xfrm>
                <a:off x="4680000" y="414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87" name="直接箭头连接符 15"/>
              <p:cNvCxnSpPr>
                <a:cxnSpLocks noChangeShapeType="1"/>
              </p:cNvCxnSpPr>
              <p:nvPr/>
            </p:nvCxnSpPr>
            <p:spPr bwMode="auto">
              <a:xfrm>
                <a:off x="4680000" y="558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88" name="直接箭头连接符 16"/>
              <p:cNvCxnSpPr>
                <a:cxnSpLocks noChangeShapeType="1"/>
              </p:cNvCxnSpPr>
              <p:nvPr/>
            </p:nvCxnSpPr>
            <p:spPr bwMode="auto">
              <a:xfrm>
                <a:off x="4680000" y="486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89" name="直接箭头连接符 17"/>
              <p:cNvCxnSpPr>
                <a:cxnSpLocks noChangeShapeType="1"/>
              </p:cNvCxnSpPr>
              <p:nvPr/>
            </p:nvCxnSpPr>
            <p:spPr bwMode="auto">
              <a:xfrm>
                <a:off x="5400000" y="4860000"/>
                <a:ext cx="72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7" name="直接箭头连接符 56"/>
              <p:cNvCxnSpPr/>
              <p:nvPr/>
            </p:nvCxnSpPr>
            <p:spPr bwMode="auto">
              <a:xfrm rot="1800000">
                <a:off x="5361588" y="4329000"/>
                <a:ext cx="828000" cy="1588"/>
              </a:xfrm>
              <a:prstGeom prst="straightConnector1">
                <a:avLst/>
              </a:prstGeom>
              <a:solidFill>
                <a:schemeClr val="accent1"/>
              </a:solidFill>
              <a:ln w="25400" cap="flat" cmpd="sng" algn="ctr">
                <a:solidFill>
                  <a:schemeClr val="tx1"/>
                </a:solidFill>
                <a:prstDash val="solid"/>
                <a:round/>
                <a:headEnd type="none" w="sm" len="sm"/>
                <a:tailEnd type="stealth" w="med" len="lg"/>
              </a:ln>
              <a:effectLst/>
              <a:scene3d>
                <a:camera prst="orthographicFront">
                  <a:rot lat="0" lon="0" rev="0"/>
                </a:camera>
                <a:lightRig rig="threePt" dir="t"/>
              </a:scene3d>
              <a:extLst/>
            </p:spPr>
          </p:cxnSp>
          <p:cxnSp>
            <p:nvCxnSpPr>
              <p:cNvPr id="36891" name="直接箭头连接符 20"/>
              <p:cNvCxnSpPr>
                <a:cxnSpLocks noChangeShapeType="1"/>
              </p:cNvCxnSpPr>
              <p:nvPr/>
            </p:nvCxnSpPr>
            <p:spPr bwMode="auto">
              <a:xfrm rot="-1800000">
                <a:off x="5364000" y="5400000"/>
                <a:ext cx="828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2" name="直接箭头连接符 21"/>
              <p:cNvCxnSpPr>
                <a:cxnSpLocks noChangeShapeType="1"/>
              </p:cNvCxnSpPr>
              <p:nvPr/>
            </p:nvCxnSpPr>
            <p:spPr bwMode="auto">
              <a:xfrm rot="-2400000">
                <a:off x="6372000" y="4068000"/>
                <a:ext cx="93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3" name="直接箭头连接符 22"/>
              <p:cNvCxnSpPr>
                <a:cxnSpLocks noChangeShapeType="1"/>
              </p:cNvCxnSpPr>
              <p:nvPr/>
            </p:nvCxnSpPr>
            <p:spPr bwMode="auto">
              <a:xfrm rot="-1200000">
                <a:off x="6444000" y="4626000"/>
                <a:ext cx="774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4" name="直接箭头连接符 23"/>
              <p:cNvCxnSpPr>
                <a:cxnSpLocks noChangeShapeType="1"/>
              </p:cNvCxnSpPr>
              <p:nvPr/>
            </p:nvCxnSpPr>
            <p:spPr bwMode="auto">
              <a:xfrm rot="1200000">
                <a:off x="6444000" y="5094000"/>
                <a:ext cx="774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5" name="直接箭头连接符 24"/>
              <p:cNvCxnSpPr>
                <a:cxnSpLocks noChangeShapeType="1"/>
              </p:cNvCxnSpPr>
              <p:nvPr/>
            </p:nvCxnSpPr>
            <p:spPr bwMode="auto">
              <a:xfrm rot="2400000">
                <a:off x="6372000" y="5652000"/>
                <a:ext cx="93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6" name="直接箭头连接符 25"/>
              <p:cNvCxnSpPr>
                <a:cxnSpLocks noChangeShapeType="1"/>
                <a:endCxn id="36874" idx="1"/>
              </p:cNvCxnSpPr>
              <p:nvPr/>
            </p:nvCxnSpPr>
            <p:spPr bwMode="auto">
              <a:xfrm>
                <a:off x="7560460" y="4510440"/>
                <a:ext cx="869393" cy="354855"/>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7" name="直接箭头连接符 27"/>
              <p:cNvCxnSpPr>
                <a:cxnSpLocks noChangeShapeType="1"/>
              </p:cNvCxnSpPr>
              <p:nvPr/>
            </p:nvCxnSpPr>
            <p:spPr bwMode="auto">
              <a:xfrm flipV="1">
                <a:off x="7559763" y="4982029"/>
                <a:ext cx="866004" cy="24603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8" name="直接箭头连接符 28"/>
              <p:cNvCxnSpPr>
                <a:cxnSpLocks noChangeShapeType="1"/>
              </p:cNvCxnSpPr>
              <p:nvPr/>
            </p:nvCxnSpPr>
            <p:spPr bwMode="auto">
              <a:xfrm flipV="1">
                <a:off x="7572377" y="5273883"/>
                <a:ext cx="853391" cy="682811"/>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6899" name="直接箭头连接符 29"/>
              <p:cNvCxnSpPr>
                <a:cxnSpLocks noChangeShapeType="1"/>
              </p:cNvCxnSpPr>
              <p:nvPr/>
            </p:nvCxnSpPr>
            <p:spPr bwMode="auto">
              <a:xfrm>
                <a:off x="7573676" y="3786190"/>
                <a:ext cx="852092" cy="809579"/>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37" name="矩形 36"/>
            <p:cNvSpPr/>
            <p:nvPr/>
          </p:nvSpPr>
          <p:spPr bwMode="auto">
            <a:xfrm>
              <a:off x="4501166" y="6286586"/>
              <a:ext cx="1500044" cy="428562"/>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400" b="1" dirty="0">
                  <a:latin typeface="+mn-lt"/>
                  <a:ea typeface="宋体" charset="-122"/>
                </a:rPr>
                <a:t>Map</a:t>
              </a:r>
              <a:r>
                <a:rPr lang="zh-CN" altLang="en-US" sz="2400" b="1" dirty="0">
                  <a:latin typeface="+mn-lt"/>
                  <a:ea typeface="宋体" charset="-122"/>
                </a:rPr>
                <a:t>任务</a:t>
              </a:r>
            </a:p>
          </p:txBody>
        </p:sp>
        <p:sp>
          <p:nvSpPr>
            <p:cNvPr id="38" name="矩形 37"/>
            <p:cNvSpPr/>
            <p:nvPr/>
          </p:nvSpPr>
          <p:spPr bwMode="auto">
            <a:xfrm>
              <a:off x="6644086" y="6286586"/>
              <a:ext cx="1785767" cy="428562"/>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400" b="1" dirty="0">
                  <a:latin typeface="+mn-lt"/>
                  <a:ea typeface="宋体" charset="-122"/>
                </a:rPr>
                <a:t>Reduce</a:t>
              </a:r>
              <a:r>
                <a:rPr lang="zh-CN" altLang="en-US" sz="2400" b="1" dirty="0">
                  <a:latin typeface="+mn-lt"/>
                  <a:ea typeface="宋体" charset="-122"/>
                </a:rPr>
                <a:t>任务</a:t>
              </a:r>
            </a:p>
          </p:txBody>
        </p:sp>
        <p:sp>
          <p:nvSpPr>
            <p:cNvPr id="36873" name="矩形 34"/>
            <p:cNvSpPr>
              <a:spLocks noChangeArrowheads="1"/>
            </p:cNvSpPr>
            <p:nvPr/>
          </p:nvSpPr>
          <p:spPr bwMode="auto">
            <a:xfrm>
              <a:off x="5572132" y="5715016"/>
              <a:ext cx="1500198" cy="428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pPr>
              <a:r>
                <a:rPr lang="zh-CN" altLang="en-US" sz="2400" b="1">
                  <a:latin typeface="Courier New" panose="02070309020205020404" pitchFamily="49" charset="0"/>
                </a:rPr>
                <a:t>按键分组</a:t>
              </a:r>
            </a:p>
          </p:txBody>
        </p:sp>
        <p:sp>
          <p:nvSpPr>
            <p:cNvPr id="36874" name="矩形 35"/>
            <p:cNvSpPr>
              <a:spLocks noChangeArrowheads="1"/>
            </p:cNvSpPr>
            <p:nvPr/>
          </p:nvSpPr>
          <p:spPr bwMode="auto">
            <a:xfrm>
              <a:off x="8429853" y="4122117"/>
              <a:ext cx="441283" cy="1486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输</a:t>
              </a:r>
              <a:endParaRPr lang="en-US" altLang="zh-CN" sz="2400" b="1">
                <a:latin typeface="Courier New" panose="02070309020205020404" pitchFamily="49" charset="0"/>
              </a:endParaRPr>
            </a:p>
            <a:p>
              <a:r>
                <a:rPr lang="zh-CN" altLang="en-US" sz="2400" b="1">
                  <a:latin typeface="Courier New" panose="02070309020205020404" pitchFamily="49" charset="0"/>
                </a:rPr>
                <a:t>出</a:t>
              </a:r>
              <a:endParaRPr lang="en-US" altLang="zh-CN" sz="2400" b="1">
                <a:latin typeface="Courier New" panose="02070309020205020404" pitchFamily="49" charset="0"/>
              </a:endParaRPr>
            </a:p>
            <a:p>
              <a:r>
                <a:rPr lang="zh-CN" altLang="en-US" sz="2400" b="1">
                  <a:latin typeface="Courier New" panose="02070309020205020404" pitchFamily="49" charset="0"/>
                </a:rPr>
                <a:t>文</a:t>
              </a:r>
              <a:endParaRPr lang="en-US" altLang="zh-CN" sz="2400" b="1">
                <a:latin typeface="Courier New" panose="02070309020205020404" pitchFamily="49" charset="0"/>
              </a:endParaRPr>
            </a:p>
            <a:p>
              <a:r>
                <a:rPr lang="zh-CN" altLang="en-US" sz="2400" b="1">
                  <a:latin typeface="Courier New" panose="02070309020205020404" pitchFamily="49" charset="0"/>
                </a:rPr>
                <a:t>件</a:t>
              </a:r>
            </a:p>
          </p:txBody>
        </p:sp>
        <p:sp>
          <p:nvSpPr>
            <p:cNvPr id="36875" name="矩形标注 40"/>
            <p:cNvSpPr>
              <a:spLocks noChangeArrowheads="1"/>
            </p:cNvSpPr>
            <p:nvPr/>
          </p:nvSpPr>
          <p:spPr bwMode="auto">
            <a:xfrm>
              <a:off x="3744000" y="2520000"/>
              <a:ext cx="1071570" cy="785818"/>
            </a:xfrm>
            <a:prstGeom prst="wedgeRectCallout">
              <a:avLst>
                <a:gd name="adj1" fmla="val 48741"/>
                <a:gd name="adj2" fmla="val 153005"/>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输入</a:t>
              </a:r>
              <a:endParaRPr lang="en-US" altLang="zh-CN" sz="2400" b="1">
                <a:latin typeface="Courier New" panose="02070309020205020404" pitchFamily="49" charset="0"/>
              </a:endParaRPr>
            </a:p>
            <a:p>
              <a:r>
                <a:rPr lang="zh-CN" altLang="en-US" sz="2400" b="1">
                  <a:latin typeface="Courier New" panose="02070309020205020404" pitchFamily="49" charset="0"/>
                </a:rPr>
                <a:t>文件块</a:t>
              </a:r>
            </a:p>
            <a:p>
              <a:pPr>
                <a:spcBef>
                  <a:spcPct val="20000"/>
                </a:spcBef>
              </a:pPr>
              <a:endParaRPr lang="zh-CN" altLang="en-US" sz="2400" i="1">
                <a:latin typeface="Courier New" panose="02070309020205020404" pitchFamily="49" charset="0"/>
              </a:endParaRPr>
            </a:p>
          </p:txBody>
        </p:sp>
        <p:sp>
          <p:nvSpPr>
            <p:cNvPr id="43" name="矩形标注 42"/>
            <p:cNvSpPr/>
            <p:nvPr/>
          </p:nvSpPr>
          <p:spPr bwMode="auto">
            <a:xfrm>
              <a:off x="5039276" y="2520000"/>
              <a:ext cx="1215909" cy="785698"/>
            </a:xfrm>
            <a:prstGeom prst="wedgeRectCallout">
              <a:avLst>
                <a:gd name="adj1" fmla="val 4054"/>
                <a:gd name="adj2" fmla="val 174290"/>
              </a:avLst>
            </a:prstGeom>
            <a:noFill/>
            <a:ln w="12700" cap="flat" cmpd="sng" algn="ctr">
              <a:solidFill>
                <a:schemeClr val="tx1"/>
              </a:solidFill>
              <a:prstDash val="dash"/>
              <a:round/>
              <a:headEnd type="none" w="sm" len="sm"/>
              <a:tailEnd type="none" w="sm" len="sm"/>
            </a:ln>
            <a:effectLst/>
            <a:extLst/>
          </p:spPr>
          <p:txBody>
            <a:bodyPr lIns="18000" rIns="18000"/>
            <a:lstStyle/>
            <a:p>
              <a:pPr>
                <a:spcBef>
                  <a:spcPts val="0"/>
                </a:spcBef>
                <a:defRPr/>
              </a:pPr>
              <a:r>
                <a:rPr lang="zh-CN" altLang="en-US" sz="2400" b="1" dirty="0">
                  <a:latin typeface="Courier New" pitchFamily="49" charset="0"/>
                  <a:ea typeface="宋体" charset="-122"/>
                </a:rPr>
                <a:t>键</a:t>
              </a:r>
              <a:r>
                <a:rPr lang="en-US" altLang="zh-CN" sz="2400" b="1" dirty="0">
                  <a:latin typeface="+mn-lt"/>
                  <a:ea typeface="宋体" charset="-122"/>
                </a:rPr>
                <a:t>-</a:t>
              </a:r>
              <a:r>
                <a:rPr lang="zh-CN" altLang="en-US" sz="2400" b="1" dirty="0">
                  <a:latin typeface="Courier New" pitchFamily="49" charset="0"/>
                  <a:ea typeface="宋体" charset="-122"/>
                </a:rPr>
                <a:t>值对</a:t>
              </a:r>
              <a:endParaRPr lang="en-US" altLang="zh-CN" sz="2400" b="1" dirty="0">
                <a:latin typeface="Courier New" pitchFamily="49" charset="0"/>
                <a:ea typeface="宋体" charset="-122"/>
              </a:endParaRPr>
            </a:p>
            <a:p>
              <a:pPr>
                <a:spcBef>
                  <a:spcPts val="0"/>
                </a:spcBef>
                <a:defRPr/>
              </a:pPr>
              <a:r>
                <a:rPr lang="en-US" altLang="zh-CN" sz="2400" b="1" dirty="0">
                  <a:ea typeface="宋体" charset="-122"/>
                </a:rPr>
                <a:t>   (k, v)</a:t>
              </a:r>
              <a:endParaRPr lang="zh-CN" altLang="en-US" sz="2400" b="1" dirty="0">
                <a:ea typeface="宋体" charset="-122"/>
              </a:endParaRPr>
            </a:p>
            <a:p>
              <a:pPr>
                <a:spcBef>
                  <a:spcPct val="20000"/>
                </a:spcBef>
                <a:defRPr/>
              </a:pPr>
              <a:endParaRPr lang="zh-CN" altLang="en-US" sz="2400" i="1" dirty="0">
                <a:latin typeface="Courier New" pitchFamily="49" charset="0"/>
                <a:ea typeface="宋体" charset="-122"/>
              </a:endParaRPr>
            </a:p>
          </p:txBody>
        </p:sp>
        <p:sp>
          <p:nvSpPr>
            <p:cNvPr id="36877" name="矩形标注 42"/>
            <p:cNvSpPr>
              <a:spLocks noChangeArrowheads="1"/>
            </p:cNvSpPr>
            <p:nvPr/>
          </p:nvSpPr>
          <p:spPr bwMode="auto">
            <a:xfrm>
              <a:off x="6480000" y="2520000"/>
              <a:ext cx="1785950" cy="785818"/>
            </a:xfrm>
            <a:prstGeom prst="wedgeRectCallout">
              <a:avLst>
                <a:gd name="adj1" fmla="val -36347"/>
                <a:gd name="adj2" fmla="val 155843"/>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键及所有值</a:t>
              </a:r>
              <a:endParaRPr lang="en-US" altLang="zh-CN" sz="2400" b="1">
                <a:latin typeface="Courier New" panose="02070309020205020404" pitchFamily="49" charset="0"/>
              </a:endParaRPr>
            </a:p>
            <a:p>
              <a:r>
                <a:rPr lang="en-US" altLang="zh-CN" sz="2400" b="1"/>
                <a:t>(k, [v, w, …])</a:t>
              </a:r>
              <a:endParaRPr lang="zh-CN" altLang="en-US" sz="2400" b="1"/>
            </a:p>
            <a:p>
              <a:pPr>
                <a:spcBef>
                  <a:spcPct val="20000"/>
                </a:spcBef>
              </a:pPr>
              <a:endParaRPr lang="zh-CN" altLang="en-US" sz="2400" i="1">
                <a:latin typeface="Courier New" panose="02070309020205020404" pitchFamily="49" charset="0"/>
              </a:endParaRPr>
            </a:p>
          </p:txBody>
        </p:sp>
      </p:grpSp>
      <p:sp>
        <p:nvSpPr>
          <p:cNvPr id="36869" name="灯片编号占位符 3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3587E2B-C1E5-4C34-A0F8-7AB66F79C83B}" type="slidenum">
              <a:rPr lang="zh-CN" altLang="en-US" sz="1400"/>
              <a:pPr/>
              <a:t>35</a:t>
            </a:fld>
            <a:endParaRPr lang="en-US" altLang="zh-CN"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287338" y="1438275"/>
            <a:ext cx="8640762" cy="5040313"/>
          </a:xfrm>
          <a:noFill/>
        </p:spPr>
        <p:txBody>
          <a:bodyPr/>
          <a:lstStyle/>
          <a:p>
            <a:pPr algn="just"/>
            <a:r>
              <a:rPr lang="en-US" altLang="zh-CN" b="1" smtClean="0"/>
              <a:t>MapReduce</a:t>
            </a:r>
            <a:r>
              <a:rPr lang="zh-CN" altLang="en-US" b="1" smtClean="0"/>
              <a:t>编程模型</a:t>
            </a:r>
            <a:endParaRPr lang="en-US" altLang="zh-CN" b="1" smtClean="0"/>
          </a:p>
          <a:p>
            <a:pPr lvl="1" algn="just">
              <a:buFontTx/>
              <a:buNone/>
            </a:pPr>
            <a:r>
              <a:rPr lang="en-US" altLang="zh-CN" b="1" smtClean="0">
                <a:sym typeface="Symbol" panose="05050102010706020507" pitchFamily="18" charset="2"/>
              </a:rPr>
              <a:t>3. </a:t>
            </a:r>
            <a:r>
              <a:rPr lang="en-US" altLang="zh-CN" b="1" smtClean="0"/>
              <a:t>Reduce</a:t>
            </a:r>
            <a:r>
              <a:rPr lang="zh-CN" altLang="en-US" b="1" smtClean="0"/>
              <a:t>任务</a:t>
            </a:r>
          </a:p>
          <a:p>
            <a:pPr lvl="1" algn="just"/>
            <a:r>
              <a:rPr lang="zh-CN" altLang="en-US" b="1" smtClean="0">
                <a:sym typeface="Symbol" panose="05050102010706020507" pitchFamily="18" charset="2"/>
              </a:rPr>
              <a:t>执行</a:t>
            </a:r>
            <a:r>
              <a:rPr lang="en-US" altLang="zh-CN" b="1" smtClean="0"/>
              <a:t>Reduce</a:t>
            </a:r>
            <a:r>
              <a:rPr lang="zh-CN" altLang="en-US" b="1" smtClean="0">
                <a:sym typeface="Symbol" panose="05050102010706020507" pitchFamily="18" charset="2"/>
              </a:rPr>
              <a:t>函</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数的多个任务并</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行执行</a:t>
            </a:r>
            <a:endParaRPr lang="en-US" altLang="zh-CN" b="1" smtClean="0">
              <a:sym typeface="Symbol" panose="05050102010706020507" pitchFamily="18" charset="2"/>
            </a:endParaRPr>
          </a:p>
          <a:p>
            <a:pPr lvl="1" algn="just"/>
            <a:r>
              <a:rPr lang="zh-CN" altLang="en-US" b="1" smtClean="0">
                <a:sym typeface="Symbol" panose="05050102010706020507" pitchFamily="18" charset="2"/>
              </a:rPr>
              <a:t>每个</a:t>
            </a:r>
            <a:r>
              <a:rPr lang="en-US" altLang="zh-CN" b="1" smtClean="0"/>
              <a:t>Reduce</a:t>
            </a:r>
            <a:r>
              <a:rPr lang="zh-CN" altLang="en-US" b="1" smtClean="0">
                <a:sym typeface="Symbol" panose="05050102010706020507" pitchFamily="18" charset="2"/>
              </a:rPr>
              <a:t>任务</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把“键</a:t>
            </a:r>
            <a:r>
              <a:rPr lang="en-US" altLang="zh-CN" b="1" smtClean="0">
                <a:sym typeface="Symbol" panose="05050102010706020507" pitchFamily="18" charset="2"/>
              </a:rPr>
              <a:t>-</a:t>
            </a:r>
            <a:r>
              <a:rPr lang="zh-CN" altLang="en-US" b="1" smtClean="0">
                <a:sym typeface="Symbol" panose="05050102010706020507" pitchFamily="18" charset="2"/>
              </a:rPr>
              <a:t>值表”对中</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的值以某种方式组</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合，转换成“键</a:t>
            </a:r>
            <a:r>
              <a:rPr lang="en-US" altLang="zh-CN" b="1" smtClean="0">
                <a:sym typeface="Symbol" panose="05050102010706020507" pitchFamily="18" charset="2"/>
              </a:rPr>
              <a:t>-</a:t>
            </a:r>
            <a:r>
              <a:rPr lang="zh-CN" altLang="en-US" b="1" smtClean="0">
                <a:sym typeface="Symbol" panose="05050102010706020507" pitchFamily="18" charset="2"/>
              </a:rPr>
              <a:t>值”</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对输出</a:t>
            </a:r>
            <a:endParaRPr lang="en-US" altLang="zh-CN" b="1" smtClean="0">
              <a:sym typeface="Symbol" panose="05050102010706020507" pitchFamily="18" charset="2"/>
            </a:endParaRPr>
          </a:p>
          <a:p>
            <a:pPr lvl="1" algn="just">
              <a:buFontTx/>
              <a:buNone/>
            </a:pPr>
            <a:endParaRPr lang="en-US" altLang="zh-CN" b="1" smtClean="0">
              <a:sym typeface="Symbol" panose="05050102010706020507" pitchFamily="18" charset="2"/>
            </a:endParaRPr>
          </a:p>
          <a:p>
            <a:pPr lvl="1" algn="just"/>
            <a:endParaRPr lang="en-US" altLang="zh-CN" b="1" smtClean="0">
              <a:sym typeface="Symbol" panose="05050102010706020507" pitchFamily="18" charset="2"/>
            </a:endParaRPr>
          </a:p>
          <a:p>
            <a:pPr lvl="1" algn="just">
              <a:buFontTx/>
              <a:buNone/>
            </a:pPr>
            <a:endParaRPr lang="en-US" altLang="zh-CN" b="1" smtClean="0">
              <a:sym typeface="Symbol" panose="05050102010706020507" pitchFamily="18" charset="2"/>
            </a:endParaRPr>
          </a:p>
        </p:txBody>
      </p:sp>
      <p:sp>
        <p:nvSpPr>
          <p:cNvPr id="37891" name="Rectangle 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37892" name="组合 43"/>
          <p:cNvGrpSpPr>
            <a:grpSpLocks/>
          </p:cNvGrpSpPr>
          <p:nvPr/>
        </p:nvGrpSpPr>
        <p:grpSpPr bwMode="auto">
          <a:xfrm>
            <a:off x="3743325" y="2565400"/>
            <a:ext cx="5127625" cy="4195763"/>
            <a:chOff x="3744000" y="2520000"/>
            <a:chExt cx="5127136" cy="4195148"/>
          </a:xfrm>
        </p:grpSpPr>
        <p:grpSp>
          <p:nvGrpSpPr>
            <p:cNvPr id="37894" name="组合 30"/>
            <p:cNvGrpSpPr>
              <a:grpSpLocks/>
            </p:cNvGrpSpPr>
            <p:nvPr/>
          </p:nvGrpSpPr>
          <p:grpSpPr bwMode="auto">
            <a:xfrm>
              <a:off x="4680000" y="3600000"/>
              <a:ext cx="3749853" cy="2520000"/>
              <a:chOff x="4680000" y="3600000"/>
              <a:chExt cx="3749853" cy="2520000"/>
            </a:xfrm>
          </p:grpSpPr>
          <p:sp>
            <p:nvSpPr>
              <p:cNvPr id="37902" name="矩形 3"/>
              <p:cNvSpPr>
                <a:spLocks noChangeArrowheads="1"/>
              </p:cNvSpPr>
              <p:nvPr/>
            </p:nvSpPr>
            <p:spPr bwMode="auto">
              <a:xfrm>
                <a:off x="5040000" y="540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3" name="矩形 6"/>
              <p:cNvSpPr>
                <a:spLocks noChangeArrowheads="1"/>
              </p:cNvSpPr>
              <p:nvPr/>
            </p:nvSpPr>
            <p:spPr bwMode="auto">
              <a:xfrm>
                <a:off x="5040000" y="468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4" name="矩形 7"/>
              <p:cNvSpPr>
                <a:spLocks noChangeArrowheads="1"/>
              </p:cNvSpPr>
              <p:nvPr/>
            </p:nvSpPr>
            <p:spPr bwMode="auto">
              <a:xfrm>
                <a:off x="5040000" y="396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5" name="矩形 8"/>
              <p:cNvSpPr>
                <a:spLocks noChangeArrowheads="1"/>
              </p:cNvSpPr>
              <p:nvPr/>
            </p:nvSpPr>
            <p:spPr bwMode="auto">
              <a:xfrm>
                <a:off x="7200000" y="360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6" name="矩形 9"/>
              <p:cNvSpPr>
                <a:spLocks noChangeArrowheads="1"/>
              </p:cNvSpPr>
              <p:nvPr/>
            </p:nvSpPr>
            <p:spPr bwMode="auto">
              <a:xfrm>
                <a:off x="7200000" y="432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7" name="矩形 10"/>
              <p:cNvSpPr>
                <a:spLocks noChangeArrowheads="1"/>
              </p:cNvSpPr>
              <p:nvPr/>
            </p:nvSpPr>
            <p:spPr bwMode="auto">
              <a:xfrm>
                <a:off x="7200000" y="504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8" name="矩形 11"/>
              <p:cNvSpPr>
                <a:spLocks noChangeArrowheads="1"/>
              </p:cNvSpPr>
              <p:nvPr/>
            </p:nvSpPr>
            <p:spPr bwMode="auto">
              <a:xfrm>
                <a:off x="7200000" y="5760000"/>
                <a:ext cx="360000" cy="36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7909" name="矩形 12"/>
              <p:cNvSpPr>
                <a:spLocks noChangeArrowheads="1"/>
              </p:cNvSpPr>
              <p:nvPr/>
            </p:nvSpPr>
            <p:spPr bwMode="auto">
              <a:xfrm>
                <a:off x="6120000" y="4140000"/>
                <a:ext cx="360000" cy="1440000"/>
              </a:xfrm>
              <a:prstGeom prst="rect">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cxnSp>
            <p:nvCxnSpPr>
              <p:cNvPr id="37910" name="直接箭头连接符 14"/>
              <p:cNvCxnSpPr>
                <a:cxnSpLocks noChangeShapeType="1"/>
              </p:cNvCxnSpPr>
              <p:nvPr/>
            </p:nvCxnSpPr>
            <p:spPr bwMode="auto">
              <a:xfrm>
                <a:off x="4680000" y="414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1" name="直接箭头连接符 15"/>
              <p:cNvCxnSpPr>
                <a:cxnSpLocks noChangeShapeType="1"/>
              </p:cNvCxnSpPr>
              <p:nvPr/>
            </p:nvCxnSpPr>
            <p:spPr bwMode="auto">
              <a:xfrm>
                <a:off x="4680000" y="558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2" name="直接箭头连接符 16"/>
              <p:cNvCxnSpPr>
                <a:cxnSpLocks noChangeShapeType="1"/>
              </p:cNvCxnSpPr>
              <p:nvPr/>
            </p:nvCxnSpPr>
            <p:spPr bwMode="auto">
              <a:xfrm>
                <a:off x="4680000" y="4860000"/>
                <a:ext cx="3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3" name="直接箭头连接符 17"/>
              <p:cNvCxnSpPr>
                <a:cxnSpLocks noChangeShapeType="1"/>
              </p:cNvCxnSpPr>
              <p:nvPr/>
            </p:nvCxnSpPr>
            <p:spPr bwMode="auto">
              <a:xfrm>
                <a:off x="5400000" y="4860000"/>
                <a:ext cx="72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7" name="直接箭头连接符 56"/>
              <p:cNvCxnSpPr/>
              <p:nvPr/>
            </p:nvCxnSpPr>
            <p:spPr bwMode="auto">
              <a:xfrm rot="1800000">
                <a:off x="5361588" y="4329000"/>
                <a:ext cx="828000" cy="1588"/>
              </a:xfrm>
              <a:prstGeom prst="straightConnector1">
                <a:avLst/>
              </a:prstGeom>
              <a:solidFill>
                <a:schemeClr val="accent1"/>
              </a:solidFill>
              <a:ln w="25400" cap="flat" cmpd="sng" algn="ctr">
                <a:solidFill>
                  <a:schemeClr val="tx1"/>
                </a:solidFill>
                <a:prstDash val="solid"/>
                <a:round/>
                <a:headEnd type="none" w="sm" len="sm"/>
                <a:tailEnd type="stealth" w="med" len="lg"/>
              </a:ln>
              <a:effectLst/>
              <a:scene3d>
                <a:camera prst="orthographicFront">
                  <a:rot lat="0" lon="0" rev="0"/>
                </a:camera>
                <a:lightRig rig="threePt" dir="t"/>
              </a:scene3d>
              <a:extLst/>
            </p:spPr>
          </p:cxnSp>
          <p:cxnSp>
            <p:nvCxnSpPr>
              <p:cNvPr id="37915" name="直接箭头连接符 20"/>
              <p:cNvCxnSpPr>
                <a:cxnSpLocks noChangeShapeType="1"/>
              </p:cNvCxnSpPr>
              <p:nvPr/>
            </p:nvCxnSpPr>
            <p:spPr bwMode="auto">
              <a:xfrm rot="-1800000">
                <a:off x="5364000" y="5400000"/>
                <a:ext cx="828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6" name="直接箭头连接符 21"/>
              <p:cNvCxnSpPr>
                <a:cxnSpLocks noChangeShapeType="1"/>
              </p:cNvCxnSpPr>
              <p:nvPr/>
            </p:nvCxnSpPr>
            <p:spPr bwMode="auto">
              <a:xfrm rot="-2400000">
                <a:off x="6372000" y="4068000"/>
                <a:ext cx="93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7" name="直接箭头连接符 22"/>
              <p:cNvCxnSpPr>
                <a:cxnSpLocks noChangeShapeType="1"/>
              </p:cNvCxnSpPr>
              <p:nvPr/>
            </p:nvCxnSpPr>
            <p:spPr bwMode="auto">
              <a:xfrm rot="-1200000">
                <a:off x="6444000" y="4626000"/>
                <a:ext cx="774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8" name="直接箭头连接符 23"/>
              <p:cNvCxnSpPr>
                <a:cxnSpLocks noChangeShapeType="1"/>
              </p:cNvCxnSpPr>
              <p:nvPr/>
            </p:nvCxnSpPr>
            <p:spPr bwMode="auto">
              <a:xfrm rot="1200000">
                <a:off x="6444000" y="5094000"/>
                <a:ext cx="774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19" name="直接箭头连接符 24"/>
              <p:cNvCxnSpPr>
                <a:cxnSpLocks noChangeShapeType="1"/>
              </p:cNvCxnSpPr>
              <p:nvPr/>
            </p:nvCxnSpPr>
            <p:spPr bwMode="auto">
              <a:xfrm rot="2400000">
                <a:off x="6372000" y="5652000"/>
                <a:ext cx="93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20" name="直接箭头连接符 25"/>
              <p:cNvCxnSpPr>
                <a:cxnSpLocks noChangeShapeType="1"/>
                <a:endCxn id="37898" idx="1"/>
              </p:cNvCxnSpPr>
              <p:nvPr/>
            </p:nvCxnSpPr>
            <p:spPr bwMode="auto">
              <a:xfrm>
                <a:off x="7560460" y="4510440"/>
                <a:ext cx="869393" cy="354855"/>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21" name="直接箭头连接符 27"/>
              <p:cNvCxnSpPr>
                <a:cxnSpLocks noChangeShapeType="1"/>
              </p:cNvCxnSpPr>
              <p:nvPr/>
            </p:nvCxnSpPr>
            <p:spPr bwMode="auto">
              <a:xfrm flipV="1">
                <a:off x="7559763" y="4982029"/>
                <a:ext cx="866004" cy="24603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22" name="直接箭头连接符 28"/>
              <p:cNvCxnSpPr>
                <a:cxnSpLocks noChangeShapeType="1"/>
              </p:cNvCxnSpPr>
              <p:nvPr/>
            </p:nvCxnSpPr>
            <p:spPr bwMode="auto">
              <a:xfrm flipV="1">
                <a:off x="7572377" y="5273883"/>
                <a:ext cx="853391" cy="682811"/>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37923" name="直接箭头连接符 29"/>
              <p:cNvCxnSpPr>
                <a:cxnSpLocks noChangeShapeType="1"/>
              </p:cNvCxnSpPr>
              <p:nvPr/>
            </p:nvCxnSpPr>
            <p:spPr bwMode="auto">
              <a:xfrm>
                <a:off x="7573676" y="3786190"/>
                <a:ext cx="852092" cy="809579"/>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37" name="矩形 36"/>
            <p:cNvSpPr/>
            <p:nvPr/>
          </p:nvSpPr>
          <p:spPr bwMode="auto">
            <a:xfrm>
              <a:off x="4501166" y="6286586"/>
              <a:ext cx="1500044" cy="428562"/>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400" b="1" dirty="0">
                  <a:latin typeface="+mn-lt"/>
                  <a:ea typeface="宋体" charset="-122"/>
                </a:rPr>
                <a:t>Map</a:t>
              </a:r>
              <a:r>
                <a:rPr lang="zh-CN" altLang="en-US" sz="2400" b="1" dirty="0">
                  <a:latin typeface="+mn-lt"/>
                  <a:ea typeface="宋体" charset="-122"/>
                </a:rPr>
                <a:t>任务</a:t>
              </a:r>
            </a:p>
          </p:txBody>
        </p:sp>
        <p:sp>
          <p:nvSpPr>
            <p:cNvPr id="38" name="矩形 37"/>
            <p:cNvSpPr/>
            <p:nvPr/>
          </p:nvSpPr>
          <p:spPr bwMode="auto">
            <a:xfrm>
              <a:off x="6644086" y="6286586"/>
              <a:ext cx="1785767" cy="428562"/>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400" b="1" dirty="0">
                  <a:latin typeface="+mn-lt"/>
                  <a:ea typeface="宋体" charset="-122"/>
                </a:rPr>
                <a:t>Reduce</a:t>
              </a:r>
              <a:r>
                <a:rPr lang="zh-CN" altLang="en-US" sz="2400" b="1" dirty="0">
                  <a:latin typeface="+mn-lt"/>
                  <a:ea typeface="宋体" charset="-122"/>
                </a:rPr>
                <a:t>任务</a:t>
              </a:r>
            </a:p>
          </p:txBody>
        </p:sp>
        <p:sp>
          <p:nvSpPr>
            <p:cNvPr id="37897" name="矩形 34"/>
            <p:cNvSpPr>
              <a:spLocks noChangeArrowheads="1"/>
            </p:cNvSpPr>
            <p:nvPr/>
          </p:nvSpPr>
          <p:spPr bwMode="auto">
            <a:xfrm>
              <a:off x="5572132" y="5715016"/>
              <a:ext cx="1500198" cy="428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pPr>
              <a:r>
                <a:rPr lang="zh-CN" altLang="en-US" sz="2400" b="1">
                  <a:latin typeface="Courier New" panose="02070309020205020404" pitchFamily="49" charset="0"/>
                </a:rPr>
                <a:t>按键分组</a:t>
              </a:r>
            </a:p>
          </p:txBody>
        </p:sp>
        <p:sp>
          <p:nvSpPr>
            <p:cNvPr id="37898" name="矩形 35"/>
            <p:cNvSpPr>
              <a:spLocks noChangeArrowheads="1"/>
            </p:cNvSpPr>
            <p:nvPr/>
          </p:nvSpPr>
          <p:spPr bwMode="auto">
            <a:xfrm>
              <a:off x="8429853" y="4122117"/>
              <a:ext cx="441283" cy="1486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输</a:t>
              </a:r>
              <a:endParaRPr lang="en-US" altLang="zh-CN" sz="2400" b="1">
                <a:latin typeface="Courier New" panose="02070309020205020404" pitchFamily="49" charset="0"/>
              </a:endParaRPr>
            </a:p>
            <a:p>
              <a:r>
                <a:rPr lang="zh-CN" altLang="en-US" sz="2400" b="1">
                  <a:latin typeface="Courier New" panose="02070309020205020404" pitchFamily="49" charset="0"/>
                </a:rPr>
                <a:t>出</a:t>
              </a:r>
              <a:endParaRPr lang="en-US" altLang="zh-CN" sz="2400" b="1">
                <a:latin typeface="Courier New" panose="02070309020205020404" pitchFamily="49" charset="0"/>
              </a:endParaRPr>
            </a:p>
            <a:p>
              <a:r>
                <a:rPr lang="zh-CN" altLang="en-US" sz="2400" b="1">
                  <a:latin typeface="Courier New" panose="02070309020205020404" pitchFamily="49" charset="0"/>
                </a:rPr>
                <a:t>文</a:t>
              </a:r>
              <a:endParaRPr lang="en-US" altLang="zh-CN" sz="2400" b="1">
                <a:latin typeface="Courier New" panose="02070309020205020404" pitchFamily="49" charset="0"/>
              </a:endParaRPr>
            </a:p>
            <a:p>
              <a:r>
                <a:rPr lang="zh-CN" altLang="en-US" sz="2400" b="1">
                  <a:latin typeface="Courier New" panose="02070309020205020404" pitchFamily="49" charset="0"/>
                </a:rPr>
                <a:t>件</a:t>
              </a:r>
            </a:p>
          </p:txBody>
        </p:sp>
        <p:sp>
          <p:nvSpPr>
            <p:cNvPr id="37899" name="矩形标注 40"/>
            <p:cNvSpPr>
              <a:spLocks noChangeArrowheads="1"/>
            </p:cNvSpPr>
            <p:nvPr/>
          </p:nvSpPr>
          <p:spPr bwMode="auto">
            <a:xfrm>
              <a:off x="3744000" y="2520000"/>
              <a:ext cx="1071570" cy="785818"/>
            </a:xfrm>
            <a:prstGeom prst="wedgeRectCallout">
              <a:avLst>
                <a:gd name="adj1" fmla="val 48741"/>
                <a:gd name="adj2" fmla="val 153005"/>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输入</a:t>
              </a:r>
              <a:endParaRPr lang="en-US" altLang="zh-CN" sz="2400" b="1">
                <a:latin typeface="Courier New" panose="02070309020205020404" pitchFamily="49" charset="0"/>
              </a:endParaRPr>
            </a:p>
            <a:p>
              <a:r>
                <a:rPr lang="zh-CN" altLang="en-US" sz="2400" b="1">
                  <a:latin typeface="Courier New" panose="02070309020205020404" pitchFamily="49" charset="0"/>
                </a:rPr>
                <a:t>文件块</a:t>
              </a:r>
            </a:p>
            <a:p>
              <a:pPr>
                <a:spcBef>
                  <a:spcPct val="20000"/>
                </a:spcBef>
              </a:pPr>
              <a:endParaRPr lang="zh-CN" altLang="en-US" sz="2400" i="1">
                <a:latin typeface="Courier New" panose="02070309020205020404" pitchFamily="49" charset="0"/>
              </a:endParaRPr>
            </a:p>
          </p:txBody>
        </p:sp>
        <p:sp>
          <p:nvSpPr>
            <p:cNvPr id="43" name="矩形标注 42"/>
            <p:cNvSpPr/>
            <p:nvPr/>
          </p:nvSpPr>
          <p:spPr bwMode="auto">
            <a:xfrm>
              <a:off x="5039276" y="2520000"/>
              <a:ext cx="1215909" cy="785698"/>
            </a:xfrm>
            <a:prstGeom prst="wedgeRectCallout">
              <a:avLst>
                <a:gd name="adj1" fmla="val 4054"/>
                <a:gd name="adj2" fmla="val 174290"/>
              </a:avLst>
            </a:prstGeom>
            <a:noFill/>
            <a:ln w="12700" cap="flat" cmpd="sng" algn="ctr">
              <a:solidFill>
                <a:schemeClr val="tx1"/>
              </a:solidFill>
              <a:prstDash val="dash"/>
              <a:round/>
              <a:headEnd type="none" w="sm" len="sm"/>
              <a:tailEnd type="none" w="sm" len="sm"/>
            </a:ln>
            <a:effectLst/>
            <a:extLst/>
          </p:spPr>
          <p:txBody>
            <a:bodyPr lIns="18000" rIns="18000"/>
            <a:lstStyle/>
            <a:p>
              <a:pPr>
                <a:spcBef>
                  <a:spcPts val="0"/>
                </a:spcBef>
                <a:defRPr/>
              </a:pPr>
              <a:r>
                <a:rPr lang="zh-CN" altLang="en-US" sz="2400" b="1" dirty="0">
                  <a:latin typeface="Courier New" pitchFamily="49" charset="0"/>
                  <a:ea typeface="宋体" charset="-122"/>
                </a:rPr>
                <a:t>键</a:t>
              </a:r>
              <a:r>
                <a:rPr lang="en-US" altLang="zh-CN" sz="2400" b="1" dirty="0">
                  <a:latin typeface="+mn-lt"/>
                  <a:ea typeface="宋体" charset="-122"/>
                </a:rPr>
                <a:t>-</a:t>
              </a:r>
              <a:r>
                <a:rPr lang="zh-CN" altLang="en-US" sz="2400" b="1" dirty="0">
                  <a:latin typeface="Courier New" pitchFamily="49" charset="0"/>
                  <a:ea typeface="宋体" charset="-122"/>
                </a:rPr>
                <a:t>值对</a:t>
              </a:r>
              <a:endParaRPr lang="en-US" altLang="zh-CN" sz="2400" b="1" dirty="0">
                <a:latin typeface="Courier New" pitchFamily="49" charset="0"/>
                <a:ea typeface="宋体" charset="-122"/>
              </a:endParaRPr>
            </a:p>
            <a:p>
              <a:pPr>
                <a:spcBef>
                  <a:spcPts val="0"/>
                </a:spcBef>
                <a:defRPr/>
              </a:pPr>
              <a:r>
                <a:rPr lang="en-US" altLang="zh-CN" sz="2400" b="1" dirty="0">
                  <a:ea typeface="宋体" charset="-122"/>
                </a:rPr>
                <a:t>   (k, v)</a:t>
              </a:r>
              <a:endParaRPr lang="zh-CN" altLang="en-US" sz="2400" b="1" dirty="0">
                <a:ea typeface="宋体" charset="-122"/>
              </a:endParaRPr>
            </a:p>
            <a:p>
              <a:pPr>
                <a:spcBef>
                  <a:spcPct val="20000"/>
                </a:spcBef>
                <a:defRPr/>
              </a:pPr>
              <a:endParaRPr lang="zh-CN" altLang="en-US" sz="2400" i="1" dirty="0">
                <a:latin typeface="Courier New" pitchFamily="49" charset="0"/>
                <a:ea typeface="宋体" charset="-122"/>
              </a:endParaRPr>
            </a:p>
          </p:txBody>
        </p:sp>
        <p:sp>
          <p:nvSpPr>
            <p:cNvPr id="37901" name="矩形标注 42"/>
            <p:cNvSpPr>
              <a:spLocks noChangeArrowheads="1"/>
            </p:cNvSpPr>
            <p:nvPr/>
          </p:nvSpPr>
          <p:spPr bwMode="auto">
            <a:xfrm>
              <a:off x="6480000" y="2520000"/>
              <a:ext cx="1785950" cy="785818"/>
            </a:xfrm>
            <a:prstGeom prst="wedgeRectCallout">
              <a:avLst>
                <a:gd name="adj1" fmla="val -36347"/>
                <a:gd name="adj2" fmla="val 155843"/>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lIns="18000" rIns="180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400" b="1">
                  <a:latin typeface="Courier New" panose="02070309020205020404" pitchFamily="49" charset="0"/>
                </a:rPr>
                <a:t>键及所有值</a:t>
              </a:r>
              <a:endParaRPr lang="en-US" altLang="zh-CN" sz="2400" b="1">
                <a:latin typeface="Courier New" panose="02070309020205020404" pitchFamily="49" charset="0"/>
              </a:endParaRPr>
            </a:p>
            <a:p>
              <a:r>
                <a:rPr lang="en-US" altLang="zh-CN" sz="2400" b="1"/>
                <a:t>(k, [v, w, …])</a:t>
              </a:r>
              <a:endParaRPr lang="zh-CN" altLang="en-US" sz="2400" b="1"/>
            </a:p>
            <a:p>
              <a:pPr>
                <a:spcBef>
                  <a:spcPct val="20000"/>
                </a:spcBef>
              </a:pPr>
              <a:endParaRPr lang="zh-CN" altLang="en-US" sz="2400" i="1">
                <a:latin typeface="Courier New" panose="02070309020205020404" pitchFamily="49" charset="0"/>
              </a:endParaRPr>
            </a:p>
          </p:txBody>
        </p:sp>
      </p:grpSp>
      <p:sp>
        <p:nvSpPr>
          <p:cNvPr id="37893" name="灯片编号占位符 3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ACB1A7D-C77C-4C38-B534-F435A3525EA4}" type="slidenum">
              <a:rPr lang="zh-CN" altLang="en-US" sz="1400"/>
              <a:pPr/>
              <a:t>36</a:t>
            </a:fld>
            <a:endParaRPr lang="en-US" altLang="zh-CN" sz="1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4950" y="2039938"/>
            <a:ext cx="80486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图片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3050" y="1381125"/>
            <a:ext cx="804863"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图片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1379538"/>
            <a:ext cx="80486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sp>
        <p:nvSpPr>
          <p:cNvPr id="63494" name="Rectangle 4"/>
          <p:cNvSpPr>
            <a:spLocks noChangeArrowheads="1"/>
          </p:cNvSpPr>
          <p:nvPr/>
        </p:nvSpPr>
        <p:spPr bwMode="auto">
          <a:xfrm>
            <a:off x="3419475" y="3419475"/>
            <a:ext cx="5622925"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	</a:t>
            </a:r>
            <a:r>
              <a:rPr lang="zh-CN" altLang="en-US" sz="2800" b="1"/>
              <a:t>当矩阵很大时，可用</a:t>
            </a:r>
            <a:r>
              <a:rPr lang="en-US" altLang="zh-CN" sz="2800" b="1"/>
              <a:t>MapReduce</a:t>
            </a:r>
          </a:p>
          <a:p>
            <a:pPr algn="just"/>
            <a:r>
              <a:rPr lang="zh-CN" altLang="en-US" sz="2800" b="1"/>
              <a:t>实现矩阵运算。对于分块乘：</a:t>
            </a:r>
            <a:endParaRPr lang="en-US" altLang="zh-CN" sz="2800" b="1"/>
          </a:p>
          <a:p>
            <a:pPr algn="just"/>
            <a:r>
              <a:rPr lang="en-US" altLang="zh-CN" sz="2800" b="1"/>
              <a:t>	1. Map</a:t>
            </a:r>
            <a:r>
              <a:rPr lang="zh-CN" altLang="en-US" sz="2800" b="1"/>
              <a:t>任务计算两块的乘，用结</a:t>
            </a:r>
            <a:endParaRPr lang="en-US" altLang="zh-CN" sz="2800" b="1"/>
          </a:p>
          <a:p>
            <a:pPr algn="just"/>
            <a:r>
              <a:rPr lang="zh-CN" altLang="en-US" sz="2800" b="1"/>
              <a:t>果在</a:t>
            </a:r>
            <a:r>
              <a:rPr lang="en-US" altLang="zh-CN" sz="2800" b="1"/>
              <a:t>Z</a:t>
            </a:r>
            <a:r>
              <a:rPr lang="zh-CN" altLang="en-US" sz="2800" b="1"/>
              <a:t>中的位置作为键</a:t>
            </a:r>
            <a:endParaRPr lang="en-US" altLang="zh-CN" sz="2800" b="1"/>
          </a:p>
          <a:p>
            <a:pPr algn="just"/>
            <a:r>
              <a:rPr lang="en-US" altLang="zh-CN" sz="2800" b="1"/>
              <a:t>	2. Reduce</a:t>
            </a:r>
            <a:r>
              <a:rPr lang="zh-CN" altLang="en-US" sz="2800" b="1"/>
              <a:t>任务按键值来分别累加</a:t>
            </a:r>
            <a:endParaRPr lang="en-US" altLang="zh-CN" sz="2800" b="1"/>
          </a:p>
          <a:p>
            <a:pPr algn="just"/>
            <a:r>
              <a:rPr lang="en-US" altLang="zh-CN" sz="2800" b="1"/>
              <a:t>Map</a:t>
            </a:r>
            <a:r>
              <a:rPr lang="zh-CN" altLang="en-US" sz="2800" b="1"/>
              <a:t>任务的结果</a:t>
            </a:r>
            <a:endParaRPr lang="pt-BR" altLang="zh-CN" sz="2800" b="1"/>
          </a:p>
        </p:txBody>
      </p:sp>
      <p:grpSp>
        <p:nvGrpSpPr>
          <p:cNvPr id="38919" name="Group 23"/>
          <p:cNvGrpSpPr>
            <a:grpSpLocks/>
          </p:cNvGrpSpPr>
          <p:nvPr/>
        </p:nvGrpSpPr>
        <p:grpSpPr bwMode="auto">
          <a:xfrm>
            <a:off x="860425" y="3795713"/>
            <a:ext cx="2386013" cy="2728912"/>
            <a:chOff x="527" y="2302"/>
            <a:chExt cx="1503" cy="1719"/>
          </a:xfrm>
        </p:grpSpPr>
        <p:grpSp>
          <p:nvGrpSpPr>
            <p:cNvPr id="38949" name="Group 7"/>
            <p:cNvGrpSpPr>
              <a:grpSpLocks/>
            </p:cNvGrpSpPr>
            <p:nvPr/>
          </p:nvGrpSpPr>
          <p:grpSpPr bwMode="auto">
            <a:xfrm>
              <a:off x="530" y="2782"/>
              <a:ext cx="1488" cy="1239"/>
              <a:chOff x="4113" y="1255"/>
              <a:chExt cx="1481" cy="1484"/>
            </a:xfrm>
          </p:grpSpPr>
          <p:sp>
            <p:nvSpPr>
              <p:cNvPr id="38956"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57"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58"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59"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60"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61"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62"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63"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8950"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8951"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8952"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8953"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8954"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38955"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38920"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38921" name="组合 1"/>
          <p:cNvGrpSpPr>
            <a:grpSpLocks/>
          </p:cNvGrpSpPr>
          <p:nvPr/>
        </p:nvGrpSpPr>
        <p:grpSpPr bwMode="auto">
          <a:xfrm>
            <a:off x="703263" y="1341438"/>
            <a:ext cx="2925762" cy="2011362"/>
            <a:chOff x="703986" y="1341471"/>
            <a:chExt cx="2924644" cy="2011348"/>
          </a:xfrm>
        </p:grpSpPr>
        <p:grpSp>
          <p:nvGrpSpPr>
            <p:cNvPr id="38939" name="Group 7"/>
            <p:cNvGrpSpPr>
              <a:grpSpLocks/>
            </p:cNvGrpSpPr>
            <p:nvPr/>
          </p:nvGrpSpPr>
          <p:grpSpPr bwMode="auto">
            <a:xfrm>
              <a:off x="1266430" y="1385905"/>
              <a:ext cx="2362200" cy="1966914"/>
              <a:chOff x="4113" y="1255"/>
              <a:chExt cx="1481" cy="1484"/>
            </a:xfrm>
          </p:grpSpPr>
          <p:sp>
            <p:nvSpPr>
              <p:cNvPr id="38941"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2"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3"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4"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5"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6"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7"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48"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8940"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38922" name="组合 39"/>
          <p:cNvGrpSpPr>
            <a:grpSpLocks/>
          </p:cNvGrpSpPr>
          <p:nvPr/>
        </p:nvGrpSpPr>
        <p:grpSpPr bwMode="auto">
          <a:xfrm>
            <a:off x="4762500" y="1335088"/>
            <a:ext cx="2924175" cy="2011362"/>
            <a:chOff x="703986" y="1341471"/>
            <a:chExt cx="2924644" cy="2011348"/>
          </a:xfrm>
        </p:grpSpPr>
        <p:grpSp>
          <p:nvGrpSpPr>
            <p:cNvPr id="38929" name="Group 7"/>
            <p:cNvGrpSpPr>
              <a:grpSpLocks/>
            </p:cNvGrpSpPr>
            <p:nvPr/>
          </p:nvGrpSpPr>
          <p:grpSpPr bwMode="auto">
            <a:xfrm>
              <a:off x="1266430" y="1385905"/>
              <a:ext cx="2362200" cy="1966914"/>
              <a:chOff x="4113" y="1255"/>
              <a:chExt cx="1481" cy="1484"/>
            </a:xfrm>
          </p:grpSpPr>
          <p:sp>
            <p:nvSpPr>
              <p:cNvPr id="38931"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2"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3"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4"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5"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6"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7"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8"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8930"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38924" name="矩形 3"/>
          <p:cNvSpPr>
            <a:spLocks noChangeArrowheads="1"/>
          </p:cNvSpPr>
          <p:nvPr/>
        </p:nvSpPr>
        <p:spPr bwMode="auto">
          <a:xfrm>
            <a:off x="5332413" y="1377950"/>
            <a:ext cx="787400" cy="654050"/>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8925" name="矩形 56"/>
          <p:cNvSpPr>
            <a:spLocks noChangeArrowheads="1"/>
          </p:cNvSpPr>
          <p:nvPr/>
        </p:nvSpPr>
        <p:spPr bwMode="auto">
          <a:xfrm>
            <a:off x="1274763" y="1387475"/>
            <a:ext cx="788987" cy="655638"/>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8926" name="矩形 57"/>
          <p:cNvSpPr>
            <a:spLocks noChangeArrowheads="1"/>
          </p:cNvSpPr>
          <p:nvPr/>
        </p:nvSpPr>
        <p:spPr bwMode="auto">
          <a:xfrm>
            <a:off x="862013" y="4565650"/>
            <a:ext cx="787400" cy="655638"/>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pic>
        <p:nvPicPr>
          <p:cNvPr id="38927" name="图片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4950" y="2686050"/>
            <a:ext cx="80486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8" name="灯片编号占位符 50"/>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83440F0-362A-4665-8472-E01E782DD5DB}" type="slidenum">
              <a:rPr lang="zh-CN" altLang="en-US" sz="1400"/>
              <a:pPr/>
              <a:t>37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349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sp>
        <p:nvSpPr>
          <p:cNvPr id="41987" name="Rectangle 4"/>
          <p:cNvSpPr>
            <a:spLocks noChangeArrowheads="1"/>
          </p:cNvSpPr>
          <p:nvPr/>
        </p:nvSpPr>
        <p:spPr bwMode="auto">
          <a:xfrm>
            <a:off x="3419475" y="3419475"/>
            <a:ext cx="5622925" cy="3232150"/>
          </a:xfrm>
          <a:prstGeom prst="rect">
            <a:avLst/>
          </a:prstGeom>
          <a:noFill/>
          <a:ln>
            <a:noFill/>
          </a:ln>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defRPr/>
            </a:pPr>
            <a:r>
              <a:rPr lang="en-US" altLang="zh-CN" sz="2800" b="1" dirty="0" smtClean="0"/>
              <a:t>	</a:t>
            </a:r>
            <a:r>
              <a:rPr lang="zh-CN" altLang="en-US" sz="2800" b="1" dirty="0" smtClean="0"/>
              <a:t>当矩阵很大时，可用</a:t>
            </a:r>
            <a:r>
              <a:rPr lang="en-US" altLang="zh-CN" sz="2800" b="1" dirty="0" err="1" smtClean="0"/>
              <a:t>MapReduce</a:t>
            </a:r>
            <a:endParaRPr lang="en-US" altLang="zh-CN" sz="2800" b="1" dirty="0" smtClean="0"/>
          </a:p>
          <a:p>
            <a:pPr algn="just">
              <a:defRPr/>
            </a:pPr>
            <a:r>
              <a:rPr lang="zh-CN" altLang="en-US" sz="2800" b="1" dirty="0" smtClean="0"/>
              <a:t>实现矩阵运算。对于分块乘：</a:t>
            </a:r>
            <a:endParaRPr lang="en-US" altLang="zh-CN" sz="2800" b="1" dirty="0" smtClean="0"/>
          </a:p>
          <a:p>
            <a:pPr algn="just">
              <a:defRPr/>
            </a:pPr>
            <a:r>
              <a:rPr lang="en-US" altLang="zh-CN" sz="2800" b="1" dirty="0" smtClean="0"/>
              <a:t>	1. Map</a:t>
            </a:r>
            <a:r>
              <a:rPr lang="zh-CN" altLang="en-US" sz="2800" b="1" dirty="0" smtClean="0"/>
              <a:t>任务计算两块的乘，用结</a:t>
            </a:r>
            <a:endParaRPr lang="en-US" altLang="zh-CN" sz="2800" b="1" dirty="0" smtClean="0"/>
          </a:p>
          <a:p>
            <a:pPr algn="just">
              <a:defRPr/>
            </a:pPr>
            <a:r>
              <a:rPr lang="zh-CN" altLang="en-US" sz="2800" b="1" dirty="0" smtClean="0"/>
              <a:t>果在</a:t>
            </a:r>
            <a:r>
              <a:rPr lang="en-US" altLang="zh-CN" sz="2800" b="1" dirty="0" smtClean="0"/>
              <a:t>Z</a:t>
            </a:r>
            <a:r>
              <a:rPr lang="zh-CN" altLang="en-US" sz="2800" b="1" dirty="0" smtClean="0"/>
              <a:t>中的位置作为键</a:t>
            </a:r>
            <a:endParaRPr lang="en-US" altLang="zh-CN" sz="2800" b="1" dirty="0" smtClean="0"/>
          </a:p>
          <a:p>
            <a:pPr algn="just">
              <a:defRPr/>
            </a:pPr>
            <a:r>
              <a:rPr lang="en-US" altLang="zh-CN" sz="2800" b="1" dirty="0" smtClean="0"/>
              <a:t>	</a:t>
            </a:r>
            <a:r>
              <a:rPr lang="en-US" altLang="zh-CN" sz="2800" b="1" dirty="0" smtClean="0">
                <a:solidFill>
                  <a:schemeClr val="tx1">
                    <a:lumMod val="50000"/>
                  </a:schemeClr>
                </a:solidFill>
              </a:rPr>
              <a:t>2. Reduce</a:t>
            </a:r>
            <a:r>
              <a:rPr lang="zh-CN" altLang="en-US" sz="2800" b="1" dirty="0" smtClean="0">
                <a:solidFill>
                  <a:schemeClr val="tx1">
                    <a:lumMod val="50000"/>
                  </a:schemeClr>
                </a:solidFill>
              </a:rPr>
              <a:t>任务按键值来分别累加</a:t>
            </a:r>
            <a:endParaRPr lang="en-US" altLang="zh-CN" sz="2800" b="1" dirty="0" smtClean="0">
              <a:solidFill>
                <a:schemeClr val="tx1">
                  <a:lumMod val="50000"/>
                </a:schemeClr>
              </a:solidFill>
            </a:endParaRPr>
          </a:p>
          <a:p>
            <a:pPr algn="just">
              <a:defRPr/>
            </a:pPr>
            <a:r>
              <a:rPr lang="en-US" altLang="zh-CN" sz="2800" b="1" dirty="0" smtClean="0">
                <a:solidFill>
                  <a:schemeClr val="tx1">
                    <a:lumMod val="50000"/>
                  </a:schemeClr>
                </a:solidFill>
              </a:rPr>
              <a:t>Map</a:t>
            </a:r>
            <a:r>
              <a:rPr lang="zh-CN" altLang="en-US" sz="2800" b="1" dirty="0" smtClean="0">
                <a:solidFill>
                  <a:schemeClr val="tx1">
                    <a:lumMod val="50000"/>
                  </a:schemeClr>
                </a:solidFill>
              </a:rPr>
              <a:t>任务的结果</a:t>
            </a:r>
            <a:endParaRPr lang="pt-BR" altLang="zh-CN" sz="2800" b="1" dirty="0" smtClean="0">
              <a:solidFill>
                <a:schemeClr val="tx1">
                  <a:lumMod val="50000"/>
                </a:schemeClr>
              </a:solidFill>
            </a:endParaRPr>
          </a:p>
        </p:txBody>
      </p:sp>
      <p:grpSp>
        <p:nvGrpSpPr>
          <p:cNvPr id="39940" name="Group 23"/>
          <p:cNvGrpSpPr>
            <a:grpSpLocks/>
          </p:cNvGrpSpPr>
          <p:nvPr/>
        </p:nvGrpSpPr>
        <p:grpSpPr bwMode="auto">
          <a:xfrm>
            <a:off x="860425" y="3795713"/>
            <a:ext cx="2386013" cy="2728912"/>
            <a:chOff x="527" y="2302"/>
            <a:chExt cx="1503" cy="1719"/>
          </a:xfrm>
        </p:grpSpPr>
        <p:grpSp>
          <p:nvGrpSpPr>
            <p:cNvPr id="39968" name="Group 7"/>
            <p:cNvGrpSpPr>
              <a:grpSpLocks/>
            </p:cNvGrpSpPr>
            <p:nvPr/>
          </p:nvGrpSpPr>
          <p:grpSpPr bwMode="auto">
            <a:xfrm>
              <a:off x="530" y="2782"/>
              <a:ext cx="1488" cy="1239"/>
              <a:chOff x="4113" y="1255"/>
              <a:chExt cx="1481" cy="1484"/>
            </a:xfrm>
          </p:grpSpPr>
          <p:sp>
            <p:nvSpPr>
              <p:cNvPr id="39975"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76"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77"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78"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79"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80"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81"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82"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9969"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9970"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9971"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9972"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9973"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39974"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39941"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39942" name="组合 1"/>
          <p:cNvGrpSpPr>
            <a:grpSpLocks/>
          </p:cNvGrpSpPr>
          <p:nvPr/>
        </p:nvGrpSpPr>
        <p:grpSpPr bwMode="auto">
          <a:xfrm>
            <a:off x="703263" y="1341438"/>
            <a:ext cx="2925762" cy="2011362"/>
            <a:chOff x="703986" y="1341471"/>
            <a:chExt cx="2924644" cy="2011348"/>
          </a:xfrm>
        </p:grpSpPr>
        <p:grpSp>
          <p:nvGrpSpPr>
            <p:cNvPr id="39958" name="Group 7"/>
            <p:cNvGrpSpPr>
              <a:grpSpLocks/>
            </p:cNvGrpSpPr>
            <p:nvPr/>
          </p:nvGrpSpPr>
          <p:grpSpPr bwMode="auto">
            <a:xfrm>
              <a:off x="1266430" y="1385905"/>
              <a:ext cx="2362200" cy="1966914"/>
              <a:chOff x="4113" y="1255"/>
              <a:chExt cx="1481" cy="1484"/>
            </a:xfrm>
          </p:grpSpPr>
          <p:sp>
            <p:nvSpPr>
              <p:cNvPr id="39960"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1"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2"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3"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4"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5"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6"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67"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9959"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39943" name="组合 39"/>
          <p:cNvGrpSpPr>
            <a:grpSpLocks/>
          </p:cNvGrpSpPr>
          <p:nvPr/>
        </p:nvGrpSpPr>
        <p:grpSpPr bwMode="auto">
          <a:xfrm>
            <a:off x="4762500" y="1335088"/>
            <a:ext cx="2924175" cy="2011362"/>
            <a:chOff x="703986" y="1341471"/>
            <a:chExt cx="2924644" cy="2011348"/>
          </a:xfrm>
        </p:grpSpPr>
        <p:grpSp>
          <p:nvGrpSpPr>
            <p:cNvPr id="39948" name="Group 7"/>
            <p:cNvGrpSpPr>
              <a:grpSpLocks/>
            </p:cNvGrpSpPr>
            <p:nvPr/>
          </p:nvGrpSpPr>
          <p:grpSpPr bwMode="auto">
            <a:xfrm>
              <a:off x="1266430" y="1385905"/>
              <a:ext cx="2362200" cy="1966914"/>
              <a:chOff x="4113" y="1255"/>
              <a:chExt cx="1481" cy="1484"/>
            </a:xfrm>
          </p:grpSpPr>
          <p:sp>
            <p:nvSpPr>
              <p:cNvPr id="39950"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1"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2"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3"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4"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5"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6"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57"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9949"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39945" name="矩形 3"/>
          <p:cNvSpPr>
            <a:spLocks noChangeArrowheads="1"/>
          </p:cNvSpPr>
          <p:nvPr/>
        </p:nvSpPr>
        <p:spPr bwMode="auto">
          <a:xfrm>
            <a:off x="5332413" y="1377950"/>
            <a:ext cx="787400" cy="654050"/>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9946" name="矩形 56"/>
          <p:cNvSpPr>
            <a:spLocks noChangeArrowheads="1"/>
          </p:cNvSpPr>
          <p:nvPr/>
        </p:nvSpPr>
        <p:spPr bwMode="auto">
          <a:xfrm>
            <a:off x="1274763" y="1387475"/>
            <a:ext cx="788987" cy="655638"/>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9947" name="灯片编号占位符 4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839AF49-8EA3-475D-957B-9C6516892734}" type="slidenum">
              <a:rPr lang="zh-CN" altLang="en-US" sz="1400"/>
              <a:pPr/>
              <a:t>38</a:t>
            </a:fld>
            <a:endParaRPr lang="en-US" altLang="zh-CN" sz="1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grpSp>
        <p:nvGrpSpPr>
          <p:cNvPr id="40963" name="Group 23"/>
          <p:cNvGrpSpPr>
            <a:grpSpLocks/>
          </p:cNvGrpSpPr>
          <p:nvPr/>
        </p:nvGrpSpPr>
        <p:grpSpPr bwMode="auto">
          <a:xfrm>
            <a:off x="860425" y="3795713"/>
            <a:ext cx="2386013" cy="2728912"/>
            <a:chOff x="527" y="2302"/>
            <a:chExt cx="1503" cy="1719"/>
          </a:xfrm>
        </p:grpSpPr>
        <p:grpSp>
          <p:nvGrpSpPr>
            <p:cNvPr id="40992" name="Group 7"/>
            <p:cNvGrpSpPr>
              <a:grpSpLocks/>
            </p:cNvGrpSpPr>
            <p:nvPr/>
          </p:nvGrpSpPr>
          <p:grpSpPr bwMode="auto">
            <a:xfrm>
              <a:off x="530" y="2782"/>
              <a:ext cx="1488" cy="1239"/>
              <a:chOff x="4113" y="1255"/>
              <a:chExt cx="1481" cy="1484"/>
            </a:xfrm>
          </p:grpSpPr>
          <p:sp>
            <p:nvSpPr>
              <p:cNvPr id="40999"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0"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1"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2"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3"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4"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5"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006"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0993"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0994"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0995"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0996"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0997"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40998"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40964"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40965" name="组合 1"/>
          <p:cNvGrpSpPr>
            <a:grpSpLocks/>
          </p:cNvGrpSpPr>
          <p:nvPr/>
        </p:nvGrpSpPr>
        <p:grpSpPr bwMode="auto">
          <a:xfrm>
            <a:off x="703263" y="1341438"/>
            <a:ext cx="2925762" cy="2011362"/>
            <a:chOff x="703986" y="1341471"/>
            <a:chExt cx="2924644" cy="2011348"/>
          </a:xfrm>
        </p:grpSpPr>
        <p:grpSp>
          <p:nvGrpSpPr>
            <p:cNvPr id="40982" name="Group 7"/>
            <p:cNvGrpSpPr>
              <a:grpSpLocks/>
            </p:cNvGrpSpPr>
            <p:nvPr/>
          </p:nvGrpSpPr>
          <p:grpSpPr bwMode="auto">
            <a:xfrm>
              <a:off x="1266430" y="1385905"/>
              <a:ext cx="2362200" cy="1966914"/>
              <a:chOff x="4113" y="1255"/>
              <a:chExt cx="1481" cy="1484"/>
            </a:xfrm>
          </p:grpSpPr>
          <p:sp>
            <p:nvSpPr>
              <p:cNvPr id="40984"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5"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6"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7"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8"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9"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90"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91"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0983"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40966" name="组合 39"/>
          <p:cNvGrpSpPr>
            <a:grpSpLocks/>
          </p:cNvGrpSpPr>
          <p:nvPr/>
        </p:nvGrpSpPr>
        <p:grpSpPr bwMode="auto">
          <a:xfrm>
            <a:off x="4762500" y="1335088"/>
            <a:ext cx="2924175" cy="2011362"/>
            <a:chOff x="703986" y="1341471"/>
            <a:chExt cx="2924644" cy="2011348"/>
          </a:xfrm>
        </p:grpSpPr>
        <p:grpSp>
          <p:nvGrpSpPr>
            <p:cNvPr id="40972" name="Group 7"/>
            <p:cNvGrpSpPr>
              <a:grpSpLocks/>
            </p:cNvGrpSpPr>
            <p:nvPr/>
          </p:nvGrpSpPr>
          <p:grpSpPr bwMode="auto">
            <a:xfrm>
              <a:off x="1266430" y="1385905"/>
              <a:ext cx="2362200" cy="1966914"/>
              <a:chOff x="4113" y="1255"/>
              <a:chExt cx="1481" cy="1484"/>
            </a:xfrm>
          </p:grpSpPr>
          <p:sp>
            <p:nvSpPr>
              <p:cNvPr id="40974"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75"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76"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77"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78"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79"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0"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981"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0973"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40968" name="矩形 3"/>
          <p:cNvSpPr>
            <a:spLocks noChangeArrowheads="1"/>
          </p:cNvSpPr>
          <p:nvPr/>
        </p:nvSpPr>
        <p:spPr bwMode="auto">
          <a:xfrm>
            <a:off x="5321300" y="2030413"/>
            <a:ext cx="788988" cy="655637"/>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0969" name="矩形 56"/>
          <p:cNvSpPr>
            <a:spLocks noChangeArrowheads="1"/>
          </p:cNvSpPr>
          <p:nvPr/>
        </p:nvSpPr>
        <p:spPr bwMode="auto">
          <a:xfrm>
            <a:off x="2057400" y="1376363"/>
            <a:ext cx="787400" cy="655637"/>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7" name="Rectangle 4"/>
          <p:cNvSpPr>
            <a:spLocks noChangeArrowheads="1"/>
          </p:cNvSpPr>
          <p:nvPr/>
        </p:nvSpPr>
        <p:spPr bwMode="auto">
          <a:xfrm>
            <a:off x="3419475" y="3419475"/>
            <a:ext cx="5622925" cy="3232150"/>
          </a:xfrm>
          <a:prstGeom prst="rect">
            <a:avLst/>
          </a:prstGeom>
          <a:noFill/>
          <a:ln>
            <a:noFill/>
          </a:ln>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defRPr/>
            </a:pPr>
            <a:r>
              <a:rPr lang="en-US" altLang="zh-CN" sz="2800" b="1" dirty="0" smtClean="0"/>
              <a:t>	</a:t>
            </a:r>
            <a:r>
              <a:rPr lang="zh-CN" altLang="en-US" sz="2800" b="1" dirty="0" smtClean="0"/>
              <a:t>当矩阵很大时，可用</a:t>
            </a:r>
            <a:r>
              <a:rPr lang="en-US" altLang="zh-CN" sz="2800" b="1" dirty="0" err="1" smtClean="0"/>
              <a:t>MapReduce</a:t>
            </a:r>
            <a:endParaRPr lang="en-US" altLang="zh-CN" sz="2800" b="1" dirty="0" smtClean="0"/>
          </a:p>
          <a:p>
            <a:pPr algn="just">
              <a:defRPr/>
            </a:pPr>
            <a:r>
              <a:rPr lang="zh-CN" altLang="en-US" sz="2800" b="1" dirty="0" smtClean="0"/>
              <a:t>实现矩阵运算。对于分块乘：</a:t>
            </a:r>
            <a:endParaRPr lang="en-US" altLang="zh-CN" sz="2800" b="1" dirty="0" smtClean="0"/>
          </a:p>
          <a:p>
            <a:pPr algn="just">
              <a:defRPr/>
            </a:pPr>
            <a:r>
              <a:rPr lang="en-US" altLang="zh-CN" sz="2800" b="1" dirty="0" smtClean="0"/>
              <a:t>	1. Map</a:t>
            </a:r>
            <a:r>
              <a:rPr lang="zh-CN" altLang="en-US" sz="2800" b="1" dirty="0" smtClean="0"/>
              <a:t>任务计算两块的乘，用结</a:t>
            </a:r>
            <a:endParaRPr lang="en-US" altLang="zh-CN" sz="2800" b="1" dirty="0" smtClean="0"/>
          </a:p>
          <a:p>
            <a:pPr algn="just">
              <a:defRPr/>
            </a:pPr>
            <a:r>
              <a:rPr lang="zh-CN" altLang="en-US" sz="2800" b="1" dirty="0" smtClean="0"/>
              <a:t>果在</a:t>
            </a:r>
            <a:r>
              <a:rPr lang="en-US" altLang="zh-CN" sz="2800" b="1" dirty="0" smtClean="0"/>
              <a:t>Z</a:t>
            </a:r>
            <a:r>
              <a:rPr lang="zh-CN" altLang="en-US" sz="2800" b="1" dirty="0" smtClean="0"/>
              <a:t>中的位置作为键</a:t>
            </a:r>
            <a:endParaRPr lang="en-US" altLang="zh-CN" sz="2800" b="1" dirty="0" smtClean="0"/>
          </a:p>
          <a:p>
            <a:pPr algn="just">
              <a:defRPr/>
            </a:pPr>
            <a:r>
              <a:rPr lang="en-US" altLang="zh-CN" sz="2800" b="1" dirty="0" smtClean="0"/>
              <a:t>	</a:t>
            </a:r>
            <a:r>
              <a:rPr lang="en-US" altLang="zh-CN" sz="2800" b="1" dirty="0" smtClean="0">
                <a:solidFill>
                  <a:schemeClr val="tx1">
                    <a:lumMod val="50000"/>
                  </a:schemeClr>
                </a:solidFill>
              </a:rPr>
              <a:t>2. Reduce</a:t>
            </a:r>
            <a:r>
              <a:rPr lang="zh-CN" altLang="en-US" sz="2800" b="1" dirty="0" smtClean="0">
                <a:solidFill>
                  <a:schemeClr val="tx1">
                    <a:lumMod val="50000"/>
                  </a:schemeClr>
                </a:solidFill>
              </a:rPr>
              <a:t>任务按键值来分别累加</a:t>
            </a:r>
            <a:endParaRPr lang="en-US" altLang="zh-CN" sz="2800" b="1" dirty="0" smtClean="0">
              <a:solidFill>
                <a:schemeClr val="tx1">
                  <a:lumMod val="50000"/>
                </a:schemeClr>
              </a:solidFill>
            </a:endParaRPr>
          </a:p>
          <a:p>
            <a:pPr algn="just">
              <a:defRPr/>
            </a:pPr>
            <a:r>
              <a:rPr lang="en-US" altLang="zh-CN" sz="2800" b="1" dirty="0" smtClean="0">
                <a:solidFill>
                  <a:schemeClr val="tx1">
                    <a:lumMod val="50000"/>
                  </a:schemeClr>
                </a:solidFill>
              </a:rPr>
              <a:t>Map</a:t>
            </a:r>
            <a:r>
              <a:rPr lang="zh-CN" altLang="en-US" sz="2800" b="1" dirty="0" smtClean="0">
                <a:solidFill>
                  <a:schemeClr val="tx1">
                    <a:lumMod val="50000"/>
                  </a:schemeClr>
                </a:solidFill>
              </a:rPr>
              <a:t>任务的结果</a:t>
            </a:r>
            <a:endParaRPr lang="pt-BR" altLang="zh-CN" sz="2800" b="1" dirty="0" smtClean="0">
              <a:solidFill>
                <a:schemeClr val="tx1">
                  <a:lumMod val="50000"/>
                </a:schemeClr>
              </a:solidFill>
            </a:endParaRPr>
          </a:p>
        </p:txBody>
      </p:sp>
      <p:sp>
        <p:nvSpPr>
          <p:cNvPr id="40971" name="灯片编号占位符 4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83A44C3-97B5-4792-AD03-1060D25D2404}" type="slidenum">
              <a:rPr lang="zh-CN" altLang="en-US" sz="1400"/>
              <a:pPr/>
              <a:t>39</a:t>
            </a:fld>
            <a:endParaRPr lang="en-US" altLang="zh-CN"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287338" y="1438275"/>
            <a:ext cx="8640762" cy="5038725"/>
          </a:xfrm>
          <a:noFill/>
        </p:spPr>
        <p:txBody>
          <a:bodyPr/>
          <a:lstStyle/>
          <a:p>
            <a:pPr algn="just"/>
            <a:r>
              <a:rPr lang="zh-CN" altLang="en-US" b="1" dirty="0" smtClean="0"/>
              <a:t>数据挖掘</a:t>
            </a:r>
            <a:endParaRPr lang="en-US" altLang="zh-CN" b="1" dirty="0" smtClean="0"/>
          </a:p>
          <a:p>
            <a:pPr lvl="1" algn="just"/>
            <a:r>
              <a:rPr lang="zh-CN" altLang="en-US" b="1" dirty="0" smtClean="0"/>
              <a:t>数据挖掘的定义</a:t>
            </a:r>
            <a:endParaRPr lang="en-US" altLang="zh-CN" b="1" dirty="0" smtClean="0"/>
          </a:p>
          <a:p>
            <a:pPr lvl="1" algn="just">
              <a:buFontTx/>
              <a:buNone/>
            </a:pPr>
            <a:r>
              <a:rPr lang="en-US" altLang="zh-CN" b="1" dirty="0" smtClean="0"/>
              <a:t>	1. </a:t>
            </a:r>
            <a:r>
              <a:rPr lang="zh-CN" altLang="zh-CN" b="1" dirty="0" smtClean="0"/>
              <a:t>从数据中提取出隐含的</a:t>
            </a:r>
            <a:r>
              <a:rPr lang="zh-CN" altLang="en-US" b="1" dirty="0" smtClean="0"/>
              <a:t>、</a:t>
            </a:r>
            <a:r>
              <a:rPr lang="zh-CN" altLang="zh-CN" b="1" dirty="0" smtClean="0"/>
              <a:t>过去未知的</a:t>
            </a:r>
            <a:r>
              <a:rPr lang="zh-CN" altLang="en-US" b="1" dirty="0" smtClean="0"/>
              <a:t>、</a:t>
            </a:r>
            <a:r>
              <a:rPr lang="zh-CN" altLang="zh-CN" b="1" dirty="0" smtClean="0"/>
              <a:t>有价值</a:t>
            </a:r>
            <a:endParaRPr lang="en-US" altLang="zh-CN" b="1" dirty="0" smtClean="0"/>
          </a:p>
          <a:p>
            <a:pPr lvl="1" algn="just">
              <a:spcBef>
                <a:spcPct val="0"/>
              </a:spcBef>
              <a:buFontTx/>
              <a:buNone/>
            </a:pPr>
            <a:r>
              <a:rPr lang="zh-CN" altLang="zh-CN" b="1" dirty="0" smtClean="0"/>
              <a:t>的潜在信息</a:t>
            </a:r>
            <a:endParaRPr lang="en-US" altLang="zh-CN" b="1" dirty="0" smtClean="0"/>
          </a:p>
          <a:p>
            <a:pPr lvl="1" algn="just">
              <a:buFontTx/>
              <a:buNone/>
            </a:pPr>
            <a:r>
              <a:rPr lang="en-US" altLang="zh-CN" b="1" dirty="0" smtClean="0"/>
              <a:t>	2. </a:t>
            </a:r>
            <a:r>
              <a:rPr lang="zh-CN" altLang="zh-CN" b="1" dirty="0" smtClean="0"/>
              <a:t>从大量数据或者数据库中提取有用信息的科学</a:t>
            </a:r>
            <a:endParaRPr lang="en-US" altLang="zh-CN" b="1" dirty="0" smtClean="0"/>
          </a:p>
          <a:p>
            <a:pPr lvl="1" algn="just"/>
            <a:r>
              <a:rPr lang="zh-CN" altLang="en-US" b="1" dirty="0" smtClean="0"/>
              <a:t>相关概念：知识发现</a:t>
            </a:r>
            <a:endParaRPr lang="en-US" altLang="zh-CN" b="1" dirty="0" smtClean="0"/>
          </a:p>
          <a:p>
            <a:pPr lvl="1" algn="just">
              <a:buFontTx/>
              <a:buNone/>
            </a:pPr>
            <a:r>
              <a:rPr lang="en-US" altLang="zh-CN" b="1" dirty="0" smtClean="0"/>
              <a:t>	1. </a:t>
            </a:r>
            <a:r>
              <a:rPr lang="zh-CN" altLang="en-US" b="1" dirty="0" smtClean="0"/>
              <a:t>数据挖掘是知识发现过程中的一步</a:t>
            </a:r>
            <a:endParaRPr lang="en-US" altLang="zh-CN" b="1" dirty="0" smtClean="0"/>
          </a:p>
          <a:p>
            <a:pPr lvl="1" algn="just">
              <a:buFontTx/>
              <a:buNone/>
            </a:pPr>
            <a:r>
              <a:rPr lang="en-US" altLang="zh-CN" b="1" dirty="0" smtClean="0"/>
              <a:t>	2. </a:t>
            </a:r>
            <a:r>
              <a:rPr lang="zh-CN" altLang="en-US" b="1" dirty="0" smtClean="0"/>
              <a:t>粗略看：数据预处理</a:t>
            </a:r>
            <a:r>
              <a:rPr lang="zh-CN" altLang="en-US" b="1" dirty="0" smtClean="0">
                <a:sym typeface="Symbol" panose="05050102010706020507" pitchFamily="18" charset="2"/>
              </a:rPr>
              <a:t>数据挖掘数据后处理</a:t>
            </a:r>
            <a:endParaRPr lang="en-US" altLang="zh-CN" b="1" dirty="0" smtClean="0">
              <a:sym typeface="Symbol" panose="05050102010706020507" pitchFamily="18" charset="2"/>
            </a:endParaRPr>
          </a:p>
          <a:p>
            <a:pPr lvl="1" algn="just">
              <a:buFontTx/>
              <a:buNone/>
            </a:pPr>
            <a:r>
              <a:rPr lang="en-US" altLang="zh-CN" b="1" dirty="0" smtClean="0"/>
              <a:t>	</a:t>
            </a:r>
            <a:r>
              <a:rPr lang="zh-CN" altLang="en-US" b="1" dirty="0" smtClean="0"/>
              <a:t>预处理</a:t>
            </a:r>
            <a:r>
              <a:rPr lang="en-US" altLang="zh-CN" b="1" dirty="0" smtClean="0"/>
              <a:t>: </a:t>
            </a:r>
            <a:r>
              <a:rPr lang="zh-CN" altLang="en-US" b="1" dirty="0" smtClean="0"/>
              <a:t>将未加工输入数据转换为适合处理的形式</a:t>
            </a:r>
            <a:endParaRPr lang="en-US" altLang="zh-CN" b="1" dirty="0" smtClean="0"/>
          </a:p>
          <a:p>
            <a:pPr lvl="1" algn="just">
              <a:buFontTx/>
              <a:buNone/>
            </a:pPr>
            <a:r>
              <a:rPr lang="en-US" altLang="zh-CN" b="1" dirty="0" smtClean="0"/>
              <a:t>	</a:t>
            </a:r>
            <a:r>
              <a:rPr lang="zh-CN" altLang="en-US" b="1" dirty="0" smtClean="0"/>
              <a:t>后处理</a:t>
            </a:r>
            <a:r>
              <a:rPr lang="en-US" altLang="zh-CN" b="1" dirty="0" smtClean="0"/>
              <a:t>: </a:t>
            </a:r>
            <a:r>
              <a:rPr lang="zh-CN" altLang="en-US" b="1" dirty="0" smtClean="0"/>
              <a:t>如可视化</a:t>
            </a:r>
            <a:r>
              <a:rPr lang="en-US" altLang="zh-CN" b="1" dirty="0" smtClean="0"/>
              <a:t>,  </a:t>
            </a:r>
            <a:r>
              <a:rPr lang="zh-CN" altLang="en-US" b="1" dirty="0" smtClean="0"/>
              <a:t>便于从不同视角探查挖掘结果</a:t>
            </a:r>
            <a:endParaRPr lang="en-US" altLang="zh-CN" b="1" dirty="0" smtClean="0"/>
          </a:p>
        </p:txBody>
      </p:sp>
      <p:sp>
        <p:nvSpPr>
          <p:cNvPr id="5123"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512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0F6E869-BBF1-4757-9D5C-34D2872F8674}" type="slidenum">
              <a:rPr lang="zh-CN" altLang="en-US" sz="1400"/>
              <a:pPr/>
              <a:t>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2">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122">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2">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1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grpSp>
        <p:nvGrpSpPr>
          <p:cNvPr id="41987" name="Group 23"/>
          <p:cNvGrpSpPr>
            <a:grpSpLocks/>
          </p:cNvGrpSpPr>
          <p:nvPr/>
        </p:nvGrpSpPr>
        <p:grpSpPr bwMode="auto">
          <a:xfrm>
            <a:off x="860425" y="3795713"/>
            <a:ext cx="2386013" cy="2728912"/>
            <a:chOff x="527" y="2302"/>
            <a:chExt cx="1503" cy="1719"/>
          </a:xfrm>
        </p:grpSpPr>
        <p:grpSp>
          <p:nvGrpSpPr>
            <p:cNvPr id="42016" name="Group 7"/>
            <p:cNvGrpSpPr>
              <a:grpSpLocks/>
            </p:cNvGrpSpPr>
            <p:nvPr/>
          </p:nvGrpSpPr>
          <p:grpSpPr bwMode="auto">
            <a:xfrm>
              <a:off x="530" y="2782"/>
              <a:ext cx="1488" cy="1239"/>
              <a:chOff x="4113" y="1255"/>
              <a:chExt cx="1481" cy="1484"/>
            </a:xfrm>
          </p:grpSpPr>
          <p:sp>
            <p:nvSpPr>
              <p:cNvPr id="42023"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24"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25"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26"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27"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28"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29"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30"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2017"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2018"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2019"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2020"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2021"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42022"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41988"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41989" name="组合 1"/>
          <p:cNvGrpSpPr>
            <a:grpSpLocks/>
          </p:cNvGrpSpPr>
          <p:nvPr/>
        </p:nvGrpSpPr>
        <p:grpSpPr bwMode="auto">
          <a:xfrm>
            <a:off x="703263" y="1341438"/>
            <a:ext cx="2925762" cy="2011362"/>
            <a:chOff x="703986" y="1341471"/>
            <a:chExt cx="2924644" cy="2011348"/>
          </a:xfrm>
        </p:grpSpPr>
        <p:grpSp>
          <p:nvGrpSpPr>
            <p:cNvPr id="42006" name="Group 7"/>
            <p:cNvGrpSpPr>
              <a:grpSpLocks/>
            </p:cNvGrpSpPr>
            <p:nvPr/>
          </p:nvGrpSpPr>
          <p:grpSpPr bwMode="auto">
            <a:xfrm>
              <a:off x="1266430" y="1385905"/>
              <a:ext cx="2362200" cy="1966914"/>
              <a:chOff x="4113" y="1255"/>
              <a:chExt cx="1481" cy="1484"/>
            </a:xfrm>
          </p:grpSpPr>
          <p:sp>
            <p:nvSpPr>
              <p:cNvPr id="42008"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9"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10"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11"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12"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13"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14"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15"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2007"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41990" name="组合 39"/>
          <p:cNvGrpSpPr>
            <a:grpSpLocks/>
          </p:cNvGrpSpPr>
          <p:nvPr/>
        </p:nvGrpSpPr>
        <p:grpSpPr bwMode="auto">
          <a:xfrm>
            <a:off x="4762500" y="1335088"/>
            <a:ext cx="2924175" cy="2011362"/>
            <a:chOff x="703986" y="1341471"/>
            <a:chExt cx="2924644" cy="2011348"/>
          </a:xfrm>
        </p:grpSpPr>
        <p:grpSp>
          <p:nvGrpSpPr>
            <p:cNvPr id="41996" name="Group 7"/>
            <p:cNvGrpSpPr>
              <a:grpSpLocks/>
            </p:cNvGrpSpPr>
            <p:nvPr/>
          </p:nvGrpSpPr>
          <p:grpSpPr bwMode="auto">
            <a:xfrm>
              <a:off x="1266430" y="1385905"/>
              <a:ext cx="2362200" cy="1966914"/>
              <a:chOff x="4113" y="1255"/>
              <a:chExt cx="1481" cy="1484"/>
            </a:xfrm>
          </p:grpSpPr>
          <p:sp>
            <p:nvSpPr>
              <p:cNvPr id="41998"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999"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0"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1"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2"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3"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4"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05"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1997"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41992" name="矩形 3"/>
          <p:cNvSpPr>
            <a:spLocks noChangeArrowheads="1"/>
          </p:cNvSpPr>
          <p:nvPr/>
        </p:nvSpPr>
        <p:spPr bwMode="auto">
          <a:xfrm>
            <a:off x="5329238" y="2686050"/>
            <a:ext cx="787400" cy="655638"/>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1993" name="矩形 56"/>
          <p:cNvSpPr>
            <a:spLocks noChangeArrowheads="1"/>
          </p:cNvSpPr>
          <p:nvPr/>
        </p:nvSpPr>
        <p:spPr bwMode="auto">
          <a:xfrm>
            <a:off x="2833688" y="1393825"/>
            <a:ext cx="788987" cy="655638"/>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9" name="Rectangle 4"/>
          <p:cNvSpPr>
            <a:spLocks noChangeArrowheads="1"/>
          </p:cNvSpPr>
          <p:nvPr/>
        </p:nvSpPr>
        <p:spPr bwMode="auto">
          <a:xfrm>
            <a:off x="3419475" y="3419475"/>
            <a:ext cx="5622925" cy="3232150"/>
          </a:xfrm>
          <a:prstGeom prst="rect">
            <a:avLst/>
          </a:prstGeom>
          <a:noFill/>
          <a:ln>
            <a:noFill/>
          </a:ln>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defRPr/>
            </a:pPr>
            <a:r>
              <a:rPr lang="en-US" altLang="zh-CN" sz="2800" b="1" dirty="0" smtClean="0"/>
              <a:t>	</a:t>
            </a:r>
            <a:r>
              <a:rPr lang="zh-CN" altLang="en-US" sz="2800" b="1" dirty="0" smtClean="0"/>
              <a:t>当矩阵很大时，可用</a:t>
            </a:r>
            <a:r>
              <a:rPr lang="en-US" altLang="zh-CN" sz="2800" b="1" dirty="0" err="1" smtClean="0"/>
              <a:t>MapReduce</a:t>
            </a:r>
            <a:endParaRPr lang="en-US" altLang="zh-CN" sz="2800" b="1" dirty="0" smtClean="0"/>
          </a:p>
          <a:p>
            <a:pPr algn="just">
              <a:defRPr/>
            </a:pPr>
            <a:r>
              <a:rPr lang="zh-CN" altLang="en-US" sz="2800" b="1" dirty="0" smtClean="0"/>
              <a:t>实现矩阵运算。对于分块乘：</a:t>
            </a:r>
            <a:endParaRPr lang="en-US" altLang="zh-CN" sz="2800" b="1" dirty="0" smtClean="0"/>
          </a:p>
          <a:p>
            <a:pPr algn="just">
              <a:defRPr/>
            </a:pPr>
            <a:r>
              <a:rPr lang="en-US" altLang="zh-CN" sz="2800" b="1" dirty="0" smtClean="0"/>
              <a:t>	1. Map</a:t>
            </a:r>
            <a:r>
              <a:rPr lang="zh-CN" altLang="en-US" sz="2800" b="1" dirty="0" smtClean="0"/>
              <a:t>任务计算两块的乘，用结</a:t>
            </a:r>
            <a:endParaRPr lang="en-US" altLang="zh-CN" sz="2800" b="1" dirty="0" smtClean="0"/>
          </a:p>
          <a:p>
            <a:pPr algn="just">
              <a:defRPr/>
            </a:pPr>
            <a:r>
              <a:rPr lang="zh-CN" altLang="en-US" sz="2800" b="1" dirty="0" smtClean="0"/>
              <a:t>果在</a:t>
            </a:r>
            <a:r>
              <a:rPr lang="en-US" altLang="zh-CN" sz="2800" b="1" dirty="0" smtClean="0"/>
              <a:t>Z</a:t>
            </a:r>
            <a:r>
              <a:rPr lang="zh-CN" altLang="en-US" sz="2800" b="1" dirty="0" smtClean="0"/>
              <a:t>中的位置作为键</a:t>
            </a:r>
            <a:endParaRPr lang="en-US" altLang="zh-CN" sz="2800" b="1" dirty="0" smtClean="0"/>
          </a:p>
          <a:p>
            <a:pPr algn="just">
              <a:defRPr/>
            </a:pPr>
            <a:r>
              <a:rPr lang="en-US" altLang="zh-CN" sz="2800" b="1" dirty="0" smtClean="0"/>
              <a:t>	</a:t>
            </a:r>
            <a:r>
              <a:rPr lang="en-US" altLang="zh-CN" sz="2800" b="1" dirty="0" smtClean="0">
                <a:solidFill>
                  <a:schemeClr val="tx1">
                    <a:lumMod val="50000"/>
                  </a:schemeClr>
                </a:solidFill>
              </a:rPr>
              <a:t>2. Reduce</a:t>
            </a:r>
            <a:r>
              <a:rPr lang="zh-CN" altLang="en-US" sz="2800" b="1" dirty="0" smtClean="0">
                <a:solidFill>
                  <a:schemeClr val="tx1">
                    <a:lumMod val="50000"/>
                  </a:schemeClr>
                </a:solidFill>
              </a:rPr>
              <a:t>任务按键值来分别累加</a:t>
            </a:r>
            <a:endParaRPr lang="en-US" altLang="zh-CN" sz="2800" b="1" dirty="0" smtClean="0">
              <a:solidFill>
                <a:schemeClr val="tx1">
                  <a:lumMod val="50000"/>
                </a:schemeClr>
              </a:solidFill>
            </a:endParaRPr>
          </a:p>
          <a:p>
            <a:pPr algn="just">
              <a:defRPr/>
            </a:pPr>
            <a:r>
              <a:rPr lang="en-US" altLang="zh-CN" sz="2800" b="1" dirty="0" smtClean="0">
                <a:solidFill>
                  <a:schemeClr val="tx1">
                    <a:lumMod val="50000"/>
                  </a:schemeClr>
                </a:solidFill>
              </a:rPr>
              <a:t>Map</a:t>
            </a:r>
            <a:r>
              <a:rPr lang="zh-CN" altLang="en-US" sz="2800" b="1" dirty="0" smtClean="0">
                <a:solidFill>
                  <a:schemeClr val="tx1">
                    <a:lumMod val="50000"/>
                  </a:schemeClr>
                </a:solidFill>
              </a:rPr>
              <a:t>任务的结果</a:t>
            </a:r>
            <a:endParaRPr lang="pt-BR" altLang="zh-CN" sz="2800" b="1" dirty="0" smtClean="0">
              <a:solidFill>
                <a:schemeClr val="tx1">
                  <a:lumMod val="50000"/>
                </a:schemeClr>
              </a:solidFill>
            </a:endParaRPr>
          </a:p>
        </p:txBody>
      </p:sp>
      <p:sp>
        <p:nvSpPr>
          <p:cNvPr id="41995" name="灯片编号占位符 4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79B565D-53B3-4320-AFE6-7CC757D0CAB6}" type="slidenum">
              <a:rPr lang="zh-CN" altLang="en-US" sz="1400"/>
              <a:pPr/>
              <a:t>40</a:t>
            </a:fld>
            <a:endParaRPr lang="en-US" altLang="zh-CN" sz="1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sp>
        <p:nvSpPr>
          <p:cNvPr id="41987" name="Rectangle 4"/>
          <p:cNvSpPr>
            <a:spLocks noChangeArrowheads="1"/>
          </p:cNvSpPr>
          <p:nvPr/>
        </p:nvSpPr>
        <p:spPr bwMode="auto">
          <a:xfrm>
            <a:off x="3419475" y="3419475"/>
            <a:ext cx="5622925" cy="3232150"/>
          </a:xfrm>
          <a:prstGeom prst="rect">
            <a:avLst/>
          </a:prstGeom>
          <a:noFill/>
          <a:ln>
            <a:noFill/>
          </a:ln>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defRPr/>
            </a:pPr>
            <a:r>
              <a:rPr lang="en-US" altLang="zh-CN" sz="2800" b="1" dirty="0" smtClean="0"/>
              <a:t>	</a:t>
            </a:r>
            <a:r>
              <a:rPr lang="zh-CN" altLang="en-US" sz="2800" b="1" dirty="0" smtClean="0"/>
              <a:t>当矩阵很大时，可用</a:t>
            </a:r>
            <a:r>
              <a:rPr lang="en-US" altLang="zh-CN" sz="2800" b="1" dirty="0" err="1" smtClean="0"/>
              <a:t>MapReduce</a:t>
            </a:r>
            <a:endParaRPr lang="en-US" altLang="zh-CN" sz="2800" b="1" dirty="0" smtClean="0"/>
          </a:p>
          <a:p>
            <a:pPr algn="just">
              <a:defRPr/>
            </a:pPr>
            <a:r>
              <a:rPr lang="zh-CN" altLang="en-US" sz="2800" b="1" dirty="0" smtClean="0"/>
              <a:t>实现矩阵运算。对于分块乘：</a:t>
            </a:r>
            <a:endParaRPr lang="en-US" altLang="zh-CN" sz="2800" b="1" dirty="0" smtClean="0"/>
          </a:p>
          <a:p>
            <a:pPr algn="just">
              <a:defRPr/>
            </a:pPr>
            <a:r>
              <a:rPr lang="en-US" altLang="zh-CN" sz="2800" b="1" dirty="0" smtClean="0"/>
              <a:t>	</a:t>
            </a:r>
            <a:r>
              <a:rPr lang="en-US" altLang="zh-CN" sz="2800" b="1" dirty="0" smtClean="0">
                <a:solidFill>
                  <a:schemeClr val="tx1">
                    <a:lumMod val="50000"/>
                  </a:schemeClr>
                </a:solidFill>
              </a:rPr>
              <a:t>1. Map</a:t>
            </a:r>
            <a:r>
              <a:rPr lang="zh-CN" altLang="en-US" sz="2800" b="1" dirty="0" smtClean="0">
                <a:solidFill>
                  <a:schemeClr val="tx1">
                    <a:lumMod val="50000"/>
                  </a:schemeClr>
                </a:solidFill>
              </a:rPr>
              <a:t>任务计算两块的乘，用结</a:t>
            </a:r>
            <a:endParaRPr lang="en-US" altLang="zh-CN" sz="2800" b="1" dirty="0" smtClean="0">
              <a:solidFill>
                <a:schemeClr val="tx1">
                  <a:lumMod val="50000"/>
                </a:schemeClr>
              </a:solidFill>
            </a:endParaRPr>
          </a:p>
          <a:p>
            <a:pPr algn="just">
              <a:defRPr/>
            </a:pPr>
            <a:r>
              <a:rPr lang="zh-CN" altLang="en-US" sz="2800" b="1" dirty="0" smtClean="0">
                <a:solidFill>
                  <a:schemeClr val="tx1">
                    <a:lumMod val="50000"/>
                  </a:schemeClr>
                </a:solidFill>
              </a:rPr>
              <a:t>果在</a:t>
            </a:r>
            <a:r>
              <a:rPr lang="en-US" altLang="zh-CN" sz="2800" b="1" dirty="0" smtClean="0">
                <a:solidFill>
                  <a:schemeClr val="tx1">
                    <a:lumMod val="50000"/>
                  </a:schemeClr>
                </a:solidFill>
              </a:rPr>
              <a:t>Z</a:t>
            </a:r>
            <a:r>
              <a:rPr lang="zh-CN" altLang="en-US" sz="2800" b="1" dirty="0" smtClean="0">
                <a:solidFill>
                  <a:schemeClr val="tx1">
                    <a:lumMod val="50000"/>
                  </a:schemeClr>
                </a:solidFill>
              </a:rPr>
              <a:t>中的位置作为键</a:t>
            </a:r>
            <a:endParaRPr lang="en-US" altLang="zh-CN" sz="2800" b="1" dirty="0" smtClean="0">
              <a:solidFill>
                <a:schemeClr val="tx1">
                  <a:lumMod val="50000"/>
                </a:schemeClr>
              </a:solidFill>
            </a:endParaRPr>
          </a:p>
          <a:p>
            <a:pPr algn="just">
              <a:defRPr/>
            </a:pPr>
            <a:r>
              <a:rPr lang="en-US" altLang="zh-CN" sz="2800" b="1" dirty="0" smtClean="0"/>
              <a:t>	2. Reduce</a:t>
            </a:r>
            <a:r>
              <a:rPr lang="zh-CN" altLang="en-US" sz="2800" b="1" dirty="0" smtClean="0"/>
              <a:t>任务按键值来分别累加</a:t>
            </a:r>
            <a:endParaRPr lang="en-US" altLang="zh-CN" sz="2800" b="1" dirty="0" smtClean="0"/>
          </a:p>
          <a:p>
            <a:pPr algn="just">
              <a:defRPr/>
            </a:pPr>
            <a:r>
              <a:rPr lang="en-US" altLang="zh-CN" sz="2800" b="1" dirty="0" smtClean="0"/>
              <a:t>Map</a:t>
            </a:r>
            <a:r>
              <a:rPr lang="zh-CN" altLang="en-US" sz="2800" b="1" dirty="0" smtClean="0"/>
              <a:t>任务的结果</a:t>
            </a:r>
            <a:endParaRPr lang="pt-BR" altLang="zh-CN" sz="2800" b="1" dirty="0" smtClean="0"/>
          </a:p>
        </p:txBody>
      </p:sp>
      <p:grpSp>
        <p:nvGrpSpPr>
          <p:cNvPr id="43012" name="Group 23"/>
          <p:cNvGrpSpPr>
            <a:grpSpLocks/>
          </p:cNvGrpSpPr>
          <p:nvPr/>
        </p:nvGrpSpPr>
        <p:grpSpPr bwMode="auto">
          <a:xfrm>
            <a:off x="860425" y="3795713"/>
            <a:ext cx="2386013" cy="2728912"/>
            <a:chOff x="527" y="2302"/>
            <a:chExt cx="1503" cy="1719"/>
          </a:xfrm>
        </p:grpSpPr>
        <p:grpSp>
          <p:nvGrpSpPr>
            <p:cNvPr id="43039" name="Group 7"/>
            <p:cNvGrpSpPr>
              <a:grpSpLocks/>
            </p:cNvGrpSpPr>
            <p:nvPr/>
          </p:nvGrpSpPr>
          <p:grpSpPr bwMode="auto">
            <a:xfrm>
              <a:off x="530" y="2782"/>
              <a:ext cx="1488" cy="1239"/>
              <a:chOff x="4113" y="1255"/>
              <a:chExt cx="1481" cy="1484"/>
            </a:xfrm>
          </p:grpSpPr>
          <p:sp>
            <p:nvSpPr>
              <p:cNvPr id="43046"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47"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48"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49"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50"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51"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52"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53"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3040"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3041"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3042"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3043"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3044"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43045"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43013"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43014" name="组合 1"/>
          <p:cNvGrpSpPr>
            <a:grpSpLocks/>
          </p:cNvGrpSpPr>
          <p:nvPr/>
        </p:nvGrpSpPr>
        <p:grpSpPr bwMode="auto">
          <a:xfrm>
            <a:off x="703263" y="1341438"/>
            <a:ext cx="2925762" cy="2011362"/>
            <a:chOff x="703986" y="1341471"/>
            <a:chExt cx="2924644" cy="2011348"/>
          </a:xfrm>
        </p:grpSpPr>
        <p:grpSp>
          <p:nvGrpSpPr>
            <p:cNvPr id="43029" name="Group 7"/>
            <p:cNvGrpSpPr>
              <a:grpSpLocks/>
            </p:cNvGrpSpPr>
            <p:nvPr/>
          </p:nvGrpSpPr>
          <p:grpSpPr bwMode="auto">
            <a:xfrm>
              <a:off x="1266430" y="1385905"/>
              <a:ext cx="2362200" cy="1966914"/>
              <a:chOff x="4113" y="1255"/>
              <a:chExt cx="1481" cy="1484"/>
            </a:xfrm>
          </p:grpSpPr>
          <p:sp>
            <p:nvSpPr>
              <p:cNvPr id="43031"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2"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3"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4"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5"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6"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7"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38"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3030"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43015" name="组合 39"/>
          <p:cNvGrpSpPr>
            <a:grpSpLocks/>
          </p:cNvGrpSpPr>
          <p:nvPr/>
        </p:nvGrpSpPr>
        <p:grpSpPr bwMode="auto">
          <a:xfrm>
            <a:off x="4762500" y="1335088"/>
            <a:ext cx="2924175" cy="2011362"/>
            <a:chOff x="703986" y="1341471"/>
            <a:chExt cx="2924644" cy="2011348"/>
          </a:xfrm>
        </p:grpSpPr>
        <p:grpSp>
          <p:nvGrpSpPr>
            <p:cNvPr id="43019" name="Group 7"/>
            <p:cNvGrpSpPr>
              <a:grpSpLocks/>
            </p:cNvGrpSpPr>
            <p:nvPr/>
          </p:nvGrpSpPr>
          <p:grpSpPr bwMode="auto">
            <a:xfrm>
              <a:off x="1266430" y="1385905"/>
              <a:ext cx="2362200" cy="1966914"/>
              <a:chOff x="4113" y="1255"/>
              <a:chExt cx="1481" cy="1484"/>
            </a:xfrm>
          </p:grpSpPr>
          <p:sp>
            <p:nvSpPr>
              <p:cNvPr id="43021"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2"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3"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4"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5"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6"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7"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8"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3020"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43017" name="矩形 57"/>
          <p:cNvSpPr>
            <a:spLocks noChangeArrowheads="1"/>
          </p:cNvSpPr>
          <p:nvPr/>
        </p:nvSpPr>
        <p:spPr bwMode="auto">
          <a:xfrm>
            <a:off x="862013" y="4565650"/>
            <a:ext cx="787400" cy="655638"/>
          </a:xfrm>
          <a:prstGeom prst="rect">
            <a:avLst/>
          </a:prstGeom>
          <a:solidFill>
            <a:srgbClr val="99FFCC"/>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3018" name="灯片编号占位符 4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72CC2F1-9E73-4B1F-A8EC-0AD59F4A40EA}" type="slidenum">
              <a:rPr lang="zh-CN" altLang="en-US" sz="1400"/>
              <a:pPr/>
              <a:t>41</a:t>
            </a:fld>
            <a:endParaRPr lang="en-US" altLang="zh-CN" sz="14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grpSp>
        <p:nvGrpSpPr>
          <p:cNvPr id="44035" name="Group 23"/>
          <p:cNvGrpSpPr>
            <a:grpSpLocks/>
          </p:cNvGrpSpPr>
          <p:nvPr/>
        </p:nvGrpSpPr>
        <p:grpSpPr bwMode="auto">
          <a:xfrm>
            <a:off x="860425" y="3795713"/>
            <a:ext cx="2386013" cy="2728912"/>
            <a:chOff x="527" y="2302"/>
            <a:chExt cx="1503" cy="1719"/>
          </a:xfrm>
        </p:grpSpPr>
        <p:grpSp>
          <p:nvGrpSpPr>
            <p:cNvPr id="44063" name="Group 7"/>
            <p:cNvGrpSpPr>
              <a:grpSpLocks/>
            </p:cNvGrpSpPr>
            <p:nvPr/>
          </p:nvGrpSpPr>
          <p:grpSpPr bwMode="auto">
            <a:xfrm>
              <a:off x="530" y="2782"/>
              <a:ext cx="1488" cy="1239"/>
              <a:chOff x="4113" y="1255"/>
              <a:chExt cx="1481" cy="1484"/>
            </a:xfrm>
          </p:grpSpPr>
          <p:sp>
            <p:nvSpPr>
              <p:cNvPr id="44070"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1"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2"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3"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4"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5"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6"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77"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4064"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4065"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4066"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4067"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4068"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44069"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44036"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44037" name="组合 1"/>
          <p:cNvGrpSpPr>
            <a:grpSpLocks/>
          </p:cNvGrpSpPr>
          <p:nvPr/>
        </p:nvGrpSpPr>
        <p:grpSpPr bwMode="auto">
          <a:xfrm>
            <a:off x="703263" y="1341438"/>
            <a:ext cx="2925762" cy="2011362"/>
            <a:chOff x="703986" y="1341471"/>
            <a:chExt cx="2924644" cy="2011348"/>
          </a:xfrm>
        </p:grpSpPr>
        <p:grpSp>
          <p:nvGrpSpPr>
            <p:cNvPr id="44053" name="Group 7"/>
            <p:cNvGrpSpPr>
              <a:grpSpLocks/>
            </p:cNvGrpSpPr>
            <p:nvPr/>
          </p:nvGrpSpPr>
          <p:grpSpPr bwMode="auto">
            <a:xfrm>
              <a:off x="1266430" y="1385905"/>
              <a:ext cx="2362200" cy="1966914"/>
              <a:chOff x="4113" y="1255"/>
              <a:chExt cx="1481" cy="1484"/>
            </a:xfrm>
          </p:grpSpPr>
          <p:sp>
            <p:nvSpPr>
              <p:cNvPr id="44055"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6"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7"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8"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9"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60"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61"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62"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4054"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44038" name="组合 39"/>
          <p:cNvGrpSpPr>
            <a:grpSpLocks/>
          </p:cNvGrpSpPr>
          <p:nvPr/>
        </p:nvGrpSpPr>
        <p:grpSpPr bwMode="auto">
          <a:xfrm>
            <a:off x="4762500" y="1335088"/>
            <a:ext cx="2924175" cy="2011362"/>
            <a:chOff x="703986" y="1341471"/>
            <a:chExt cx="2924644" cy="2011348"/>
          </a:xfrm>
        </p:grpSpPr>
        <p:grpSp>
          <p:nvGrpSpPr>
            <p:cNvPr id="44043" name="Group 7"/>
            <p:cNvGrpSpPr>
              <a:grpSpLocks/>
            </p:cNvGrpSpPr>
            <p:nvPr/>
          </p:nvGrpSpPr>
          <p:grpSpPr bwMode="auto">
            <a:xfrm>
              <a:off x="1266430" y="1385905"/>
              <a:ext cx="2362200" cy="1966914"/>
              <a:chOff x="4113" y="1255"/>
              <a:chExt cx="1481" cy="1484"/>
            </a:xfrm>
          </p:grpSpPr>
          <p:sp>
            <p:nvSpPr>
              <p:cNvPr id="44045"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46"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47"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48"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49"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0"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1"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052"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4044"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44040" name="矩形 57"/>
          <p:cNvSpPr>
            <a:spLocks noChangeArrowheads="1"/>
          </p:cNvSpPr>
          <p:nvPr/>
        </p:nvSpPr>
        <p:spPr bwMode="auto">
          <a:xfrm>
            <a:off x="862013" y="4565650"/>
            <a:ext cx="787400" cy="655638"/>
          </a:xfrm>
          <a:prstGeom prst="rect">
            <a:avLst/>
          </a:prstGeom>
          <a:solidFill>
            <a:srgbClr val="66FF99"/>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7" name="Rectangle 4"/>
          <p:cNvSpPr>
            <a:spLocks noChangeArrowheads="1"/>
          </p:cNvSpPr>
          <p:nvPr/>
        </p:nvSpPr>
        <p:spPr bwMode="auto">
          <a:xfrm>
            <a:off x="3419475" y="3419475"/>
            <a:ext cx="5622925" cy="3232150"/>
          </a:xfrm>
          <a:prstGeom prst="rect">
            <a:avLst/>
          </a:prstGeom>
          <a:noFill/>
          <a:ln>
            <a:noFill/>
          </a:ln>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defRPr/>
            </a:pPr>
            <a:r>
              <a:rPr lang="en-US" altLang="zh-CN" sz="2800" b="1" dirty="0" smtClean="0"/>
              <a:t>	</a:t>
            </a:r>
            <a:r>
              <a:rPr lang="zh-CN" altLang="en-US" sz="2800" b="1" dirty="0" smtClean="0"/>
              <a:t>当矩阵很大时，可用</a:t>
            </a:r>
            <a:r>
              <a:rPr lang="en-US" altLang="zh-CN" sz="2800" b="1" dirty="0" err="1" smtClean="0"/>
              <a:t>MapReduce</a:t>
            </a:r>
            <a:endParaRPr lang="en-US" altLang="zh-CN" sz="2800" b="1" dirty="0" smtClean="0"/>
          </a:p>
          <a:p>
            <a:pPr algn="just">
              <a:defRPr/>
            </a:pPr>
            <a:r>
              <a:rPr lang="zh-CN" altLang="en-US" sz="2800" b="1" dirty="0" smtClean="0"/>
              <a:t>实现矩阵运算。对于分块乘：</a:t>
            </a:r>
            <a:endParaRPr lang="en-US" altLang="zh-CN" sz="2800" b="1" dirty="0" smtClean="0"/>
          </a:p>
          <a:p>
            <a:pPr algn="just">
              <a:defRPr/>
            </a:pPr>
            <a:r>
              <a:rPr lang="en-US" altLang="zh-CN" sz="2800" b="1" dirty="0" smtClean="0"/>
              <a:t>	</a:t>
            </a:r>
            <a:r>
              <a:rPr lang="en-US" altLang="zh-CN" sz="2800" b="1" dirty="0" smtClean="0">
                <a:solidFill>
                  <a:schemeClr val="tx1">
                    <a:lumMod val="50000"/>
                  </a:schemeClr>
                </a:solidFill>
              </a:rPr>
              <a:t>1. Map</a:t>
            </a:r>
            <a:r>
              <a:rPr lang="zh-CN" altLang="en-US" sz="2800" b="1" dirty="0" smtClean="0">
                <a:solidFill>
                  <a:schemeClr val="tx1">
                    <a:lumMod val="50000"/>
                  </a:schemeClr>
                </a:solidFill>
              </a:rPr>
              <a:t>任务计算两块的乘，用结</a:t>
            </a:r>
            <a:endParaRPr lang="en-US" altLang="zh-CN" sz="2800" b="1" dirty="0" smtClean="0">
              <a:solidFill>
                <a:schemeClr val="tx1">
                  <a:lumMod val="50000"/>
                </a:schemeClr>
              </a:solidFill>
            </a:endParaRPr>
          </a:p>
          <a:p>
            <a:pPr algn="just">
              <a:defRPr/>
            </a:pPr>
            <a:r>
              <a:rPr lang="zh-CN" altLang="en-US" sz="2800" b="1" dirty="0" smtClean="0">
                <a:solidFill>
                  <a:schemeClr val="tx1">
                    <a:lumMod val="50000"/>
                  </a:schemeClr>
                </a:solidFill>
              </a:rPr>
              <a:t>果在</a:t>
            </a:r>
            <a:r>
              <a:rPr lang="en-US" altLang="zh-CN" sz="2800" b="1" dirty="0" smtClean="0">
                <a:solidFill>
                  <a:schemeClr val="tx1">
                    <a:lumMod val="50000"/>
                  </a:schemeClr>
                </a:solidFill>
              </a:rPr>
              <a:t>Z</a:t>
            </a:r>
            <a:r>
              <a:rPr lang="zh-CN" altLang="en-US" sz="2800" b="1" dirty="0" smtClean="0">
                <a:solidFill>
                  <a:schemeClr val="tx1">
                    <a:lumMod val="50000"/>
                  </a:schemeClr>
                </a:solidFill>
              </a:rPr>
              <a:t>中的位置作为键</a:t>
            </a:r>
            <a:endParaRPr lang="en-US" altLang="zh-CN" sz="2800" b="1" dirty="0" smtClean="0">
              <a:solidFill>
                <a:schemeClr val="tx1">
                  <a:lumMod val="50000"/>
                </a:schemeClr>
              </a:solidFill>
            </a:endParaRPr>
          </a:p>
          <a:p>
            <a:pPr algn="just">
              <a:defRPr/>
            </a:pPr>
            <a:r>
              <a:rPr lang="en-US" altLang="zh-CN" sz="2800" b="1" dirty="0" smtClean="0"/>
              <a:t>	2. Reduce</a:t>
            </a:r>
            <a:r>
              <a:rPr lang="zh-CN" altLang="en-US" sz="2800" b="1" dirty="0" smtClean="0"/>
              <a:t>任务按键值来分别累加</a:t>
            </a:r>
            <a:endParaRPr lang="en-US" altLang="zh-CN" sz="2800" b="1" dirty="0" smtClean="0"/>
          </a:p>
          <a:p>
            <a:pPr algn="just">
              <a:defRPr/>
            </a:pPr>
            <a:r>
              <a:rPr lang="en-US" altLang="zh-CN" sz="2800" b="1" dirty="0" smtClean="0"/>
              <a:t>Map</a:t>
            </a:r>
            <a:r>
              <a:rPr lang="zh-CN" altLang="en-US" sz="2800" b="1" dirty="0" smtClean="0"/>
              <a:t>任务的结果</a:t>
            </a:r>
            <a:endParaRPr lang="pt-BR" altLang="zh-CN" sz="2800" b="1" dirty="0" smtClean="0"/>
          </a:p>
        </p:txBody>
      </p:sp>
      <p:sp>
        <p:nvSpPr>
          <p:cNvPr id="44042" name="灯片编号占位符 4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C2DF0B2-CF10-4329-97E4-C509CDA1E100}" type="slidenum">
              <a:rPr lang="zh-CN" altLang="en-US" sz="1400"/>
              <a:pPr/>
              <a:t>42</a:t>
            </a:fld>
            <a:endParaRPr lang="en-US" altLang="zh-CN" sz="14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287338" y="1438275"/>
            <a:ext cx="8640762" cy="5038725"/>
          </a:xfrm>
          <a:noFill/>
        </p:spPr>
        <p:txBody>
          <a:bodyPr/>
          <a:lstStyle/>
          <a:p>
            <a:pPr algn="just"/>
            <a:endParaRPr lang="zh-CN" altLang="en-US" b="1" smtClean="0"/>
          </a:p>
        </p:txBody>
      </p:sp>
      <p:grpSp>
        <p:nvGrpSpPr>
          <p:cNvPr id="45059" name="Group 23"/>
          <p:cNvGrpSpPr>
            <a:grpSpLocks/>
          </p:cNvGrpSpPr>
          <p:nvPr/>
        </p:nvGrpSpPr>
        <p:grpSpPr bwMode="auto">
          <a:xfrm>
            <a:off x="860425" y="3795713"/>
            <a:ext cx="2386013" cy="2728912"/>
            <a:chOff x="527" y="2302"/>
            <a:chExt cx="1503" cy="1719"/>
          </a:xfrm>
        </p:grpSpPr>
        <p:grpSp>
          <p:nvGrpSpPr>
            <p:cNvPr id="45087" name="Group 7"/>
            <p:cNvGrpSpPr>
              <a:grpSpLocks/>
            </p:cNvGrpSpPr>
            <p:nvPr/>
          </p:nvGrpSpPr>
          <p:grpSpPr bwMode="auto">
            <a:xfrm>
              <a:off x="530" y="2782"/>
              <a:ext cx="1488" cy="1239"/>
              <a:chOff x="4113" y="1255"/>
              <a:chExt cx="1481" cy="1484"/>
            </a:xfrm>
          </p:grpSpPr>
          <p:sp>
            <p:nvSpPr>
              <p:cNvPr id="45094"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95"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96"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97"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98"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99"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100"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101"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5088" name="Line 16"/>
            <p:cNvSpPr>
              <a:spLocks noChangeShapeType="1"/>
            </p:cNvSpPr>
            <p:nvPr/>
          </p:nvSpPr>
          <p:spPr bwMode="auto">
            <a:xfrm flipH="1">
              <a:off x="539" y="2515"/>
              <a:ext cx="574"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5089" name="Line 17"/>
            <p:cNvSpPr>
              <a:spLocks noChangeShapeType="1"/>
            </p:cNvSpPr>
            <p:nvPr/>
          </p:nvSpPr>
          <p:spPr bwMode="auto">
            <a:xfrm>
              <a:off x="1457" y="2515"/>
              <a:ext cx="573" cy="1"/>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5090" name="Line 18"/>
            <p:cNvSpPr>
              <a:spLocks noChangeShapeType="1"/>
            </p:cNvSpPr>
            <p:nvPr/>
          </p:nvSpPr>
          <p:spPr bwMode="auto">
            <a:xfrm flipH="1" flipV="1">
              <a:off x="527" y="2690"/>
              <a:ext cx="198"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5091" name="Line 19"/>
            <p:cNvSpPr>
              <a:spLocks noChangeShapeType="1"/>
            </p:cNvSpPr>
            <p:nvPr/>
          </p:nvSpPr>
          <p:spPr bwMode="auto">
            <a:xfrm flipV="1">
              <a:off x="845" y="2690"/>
              <a:ext cx="199" cy="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45092" name="Rectangle 20"/>
            <p:cNvSpPr>
              <a:spLocks noChangeArrowheads="1"/>
            </p:cNvSpPr>
            <p:nvPr/>
          </p:nvSpPr>
          <p:spPr bwMode="auto">
            <a:xfrm>
              <a:off x="674" y="2480"/>
              <a:ext cx="39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b</a:t>
              </a:r>
              <a:endParaRPr lang="en-US" altLang="zh-CN" sz="2800" b="1"/>
            </a:p>
          </p:txBody>
        </p:sp>
        <p:sp>
          <p:nvSpPr>
            <p:cNvPr id="45093" name="Rectangle 21"/>
            <p:cNvSpPr>
              <a:spLocks noChangeArrowheads="1"/>
            </p:cNvSpPr>
            <p:nvPr/>
          </p:nvSpPr>
          <p:spPr bwMode="auto">
            <a:xfrm>
              <a:off x="1138" y="2302"/>
              <a:ext cx="3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a:t>n</a:t>
              </a:r>
              <a:endParaRPr lang="en-US" altLang="zh-CN" sz="2800" b="1"/>
            </a:p>
          </p:txBody>
        </p:sp>
      </p:grpSp>
      <p:sp>
        <p:nvSpPr>
          <p:cNvPr id="45060" name="Rectangle 2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大数据的处理</a:t>
            </a:r>
            <a:endParaRPr lang="en-US" altLang="zh-CN" sz="4400" b="1">
              <a:solidFill>
                <a:srgbClr val="FFFF00"/>
              </a:solidFill>
            </a:endParaRPr>
          </a:p>
        </p:txBody>
      </p:sp>
      <p:grpSp>
        <p:nvGrpSpPr>
          <p:cNvPr id="45061" name="组合 1"/>
          <p:cNvGrpSpPr>
            <a:grpSpLocks/>
          </p:cNvGrpSpPr>
          <p:nvPr/>
        </p:nvGrpSpPr>
        <p:grpSpPr bwMode="auto">
          <a:xfrm>
            <a:off x="703263" y="1341438"/>
            <a:ext cx="2925762" cy="2011362"/>
            <a:chOff x="703986" y="1341471"/>
            <a:chExt cx="2924644" cy="2011348"/>
          </a:xfrm>
        </p:grpSpPr>
        <p:grpSp>
          <p:nvGrpSpPr>
            <p:cNvPr id="45077" name="Group 7"/>
            <p:cNvGrpSpPr>
              <a:grpSpLocks/>
            </p:cNvGrpSpPr>
            <p:nvPr/>
          </p:nvGrpSpPr>
          <p:grpSpPr bwMode="auto">
            <a:xfrm>
              <a:off x="1266430" y="1385905"/>
              <a:ext cx="2362200" cy="1966914"/>
              <a:chOff x="4113" y="1255"/>
              <a:chExt cx="1481" cy="1484"/>
            </a:xfrm>
          </p:grpSpPr>
          <p:sp>
            <p:nvSpPr>
              <p:cNvPr id="45079"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0"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1"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2"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3"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4"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5"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86"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5078"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X:</a:t>
              </a:r>
            </a:p>
          </p:txBody>
        </p:sp>
      </p:grpSp>
      <p:grpSp>
        <p:nvGrpSpPr>
          <p:cNvPr id="45062" name="组合 39"/>
          <p:cNvGrpSpPr>
            <a:grpSpLocks/>
          </p:cNvGrpSpPr>
          <p:nvPr/>
        </p:nvGrpSpPr>
        <p:grpSpPr bwMode="auto">
          <a:xfrm>
            <a:off x="4762500" y="1335088"/>
            <a:ext cx="2924175" cy="2011362"/>
            <a:chOff x="703986" y="1341471"/>
            <a:chExt cx="2924644" cy="2011348"/>
          </a:xfrm>
        </p:grpSpPr>
        <p:grpSp>
          <p:nvGrpSpPr>
            <p:cNvPr id="45067" name="Group 7"/>
            <p:cNvGrpSpPr>
              <a:grpSpLocks/>
            </p:cNvGrpSpPr>
            <p:nvPr/>
          </p:nvGrpSpPr>
          <p:grpSpPr bwMode="auto">
            <a:xfrm>
              <a:off x="1266430" y="1385905"/>
              <a:ext cx="2362200" cy="1966914"/>
              <a:chOff x="4113" y="1255"/>
              <a:chExt cx="1481" cy="1484"/>
            </a:xfrm>
          </p:grpSpPr>
          <p:sp>
            <p:nvSpPr>
              <p:cNvPr id="45069" name="Line 8"/>
              <p:cNvSpPr>
                <a:spLocks noChangeShapeType="1"/>
              </p:cNvSpPr>
              <p:nvPr/>
            </p:nvSpPr>
            <p:spPr bwMode="auto">
              <a:xfrm flipH="1">
                <a:off x="4114" y="1255"/>
                <a:ext cx="1479"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0" name="Line 9"/>
              <p:cNvSpPr>
                <a:spLocks noChangeShapeType="1"/>
              </p:cNvSpPr>
              <p:nvPr/>
            </p:nvSpPr>
            <p:spPr bwMode="auto">
              <a:xfrm flipH="1">
                <a:off x="4114" y="1748"/>
                <a:ext cx="1480"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1" name="Line 10"/>
              <p:cNvSpPr>
                <a:spLocks noChangeShapeType="1"/>
              </p:cNvSpPr>
              <p:nvPr/>
            </p:nvSpPr>
            <p:spPr bwMode="auto">
              <a:xfrm flipH="1">
                <a:off x="4114" y="2242"/>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2" name="Line 11"/>
              <p:cNvSpPr>
                <a:spLocks noChangeShapeType="1"/>
              </p:cNvSpPr>
              <p:nvPr/>
            </p:nvSpPr>
            <p:spPr bwMode="auto">
              <a:xfrm flipH="1">
                <a:off x="4114" y="2736"/>
                <a:ext cx="1479"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3" name="Line 12"/>
              <p:cNvSpPr>
                <a:spLocks noChangeShapeType="1"/>
              </p:cNvSpPr>
              <p:nvPr/>
            </p:nvSpPr>
            <p:spPr bwMode="auto">
              <a:xfrm rot="5400000" flipH="1">
                <a:off x="4853" y="1998"/>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4" name="Line 13"/>
              <p:cNvSpPr>
                <a:spLocks noChangeShapeType="1"/>
              </p:cNvSpPr>
              <p:nvPr/>
            </p:nvSpPr>
            <p:spPr bwMode="auto">
              <a:xfrm rot="5400000" flipH="1">
                <a:off x="3373" y="1996"/>
                <a:ext cx="1481"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5" name="Line 14"/>
              <p:cNvSpPr>
                <a:spLocks noChangeShapeType="1"/>
              </p:cNvSpPr>
              <p:nvPr/>
            </p:nvSpPr>
            <p:spPr bwMode="auto">
              <a:xfrm rot="5400000" flipH="1">
                <a:off x="3866"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076" name="Line 15"/>
              <p:cNvSpPr>
                <a:spLocks noChangeShapeType="1"/>
              </p:cNvSpPr>
              <p:nvPr/>
            </p:nvSpPr>
            <p:spPr bwMode="auto">
              <a:xfrm rot="5400000" flipH="1">
                <a:off x="4359" y="1996"/>
                <a:ext cx="1481"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5068" name="Rectangle 21"/>
            <p:cNvSpPr>
              <a:spLocks noChangeArrowheads="1"/>
            </p:cNvSpPr>
            <p:nvPr/>
          </p:nvSpPr>
          <p:spPr bwMode="auto">
            <a:xfrm>
              <a:off x="703986" y="1341471"/>
              <a:ext cx="74810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Y:</a:t>
              </a:r>
            </a:p>
          </p:txBody>
        </p:sp>
      </p:grpSp>
      <p:sp>
        <p:nvSpPr>
          <p:cNvPr id="3" name="矩形 2"/>
          <p:cNvSpPr/>
          <p:nvPr/>
        </p:nvSpPr>
        <p:spPr bwMode="auto">
          <a:xfrm>
            <a:off x="230188" y="4619625"/>
            <a:ext cx="558800" cy="592138"/>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Z:</a:t>
            </a:r>
            <a:endParaRPr lang="zh-CN" altLang="en-US" sz="2800" b="1" dirty="0">
              <a:latin typeface="+mn-lt"/>
              <a:ea typeface="宋体" charset="-122"/>
            </a:endParaRPr>
          </a:p>
        </p:txBody>
      </p:sp>
      <p:sp>
        <p:nvSpPr>
          <p:cNvPr id="45064" name="矩形 57"/>
          <p:cNvSpPr>
            <a:spLocks noChangeArrowheads="1"/>
          </p:cNvSpPr>
          <p:nvPr/>
        </p:nvSpPr>
        <p:spPr bwMode="auto">
          <a:xfrm>
            <a:off x="862013" y="4565650"/>
            <a:ext cx="787400" cy="655638"/>
          </a:xfrm>
          <a:prstGeom prst="rect">
            <a:avLst/>
          </a:prstGeom>
          <a:solidFill>
            <a:srgbClr val="00FF00"/>
          </a:solidFill>
          <a:ln w="12700" algn="ctr">
            <a:solidFill>
              <a:schemeClr val="tx1"/>
            </a:solidFill>
            <a:round/>
            <a:headEnd type="none" w="sm" len="sm"/>
            <a:tailEnd type="none" w="sm" len="sm"/>
          </a:ln>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9" name="Rectangle 4"/>
          <p:cNvSpPr>
            <a:spLocks noChangeArrowheads="1"/>
          </p:cNvSpPr>
          <p:nvPr/>
        </p:nvSpPr>
        <p:spPr bwMode="auto">
          <a:xfrm>
            <a:off x="3419475" y="3419475"/>
            <a:ext cx="5622925" cy="3232150"/>
          </a:xfrm>
          <a:prstGeom prst="rect">
            <a:avLst/>
          </a:prstGeom>
          <a:noFill/>
          <a:ln>
            <a:noFill/>
          </a:ln>
          <a:extLst/>
        </p:spPr>
        <p:txBody>
          <a:bodyPr/>
          <a:lstStyle>
            <a:lvl1pPr marL="342900" indent="-342900">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defRPr/>
            </a:pPr>
            <a:r>
              <a:rPr lang="en-US" altLang="zh-CN" sz="2800" b="1" dirty="0" smtClean="0"/>
              <a:t>	</a:t>
            </a:r>
            <a:r>
              <a:rPr lang="zh-CN" altLang="en-US" sz="2800" b="1" dirty="0" smtClean="0"/>
              <a:t>当矩阵很大时，可用</a:t>
            </a:r>
            <a:r>
              <a:rPr lang="en-US" altLang="zh-CN" sz="2800" b="1" dirty="0" err="1" smtClean="0"/>
              <a:t>MapReduce</a:t>
            </a:r>
            <a:endParaRPr lang="en-US" altLang="zh-CN" sz="2800" b="1" dirty="0" smtClean="0"/>
          </a:p>
          <a:p>
            <a:pPr algn="just">
              <a:defRPr/>
            </a:pPr>
            <a:r>
              <a:rPr lang="zh-CN" altLang="en-US" sz="2800" b="1" dirty="0" smtClean="0"/>
              <a:t>实现矩阵运算。对于分块乘：</a:t>
            </a:r>
            <a:endParaRPr lang="en-US" altLang="zh-CN" sz="2800" b="1" dirty="0" smtClean="0"/>
          </a:p>
          <a:p>
            <a:pPr algn="just">
              <a:defRPr/>
            </a:pPr>
            <a:r>
              <a:rPr lang="en-US" altLang="zh-CN" sz="2800" b="1" dirty="0" smtClean="0"/>
              <a:t>	</a:t>
            </a:r>
            <a:r>
              <a:rPr lang="en-US" altLang="zh-CN" sz="2800" b="1" dirty="0" smtClean="0">
                <a:solidFill>
                  <a:schemeClr val="tx1">
                    <a:lumMod val="50000"/>
                  </a:schemeClr>
                </a:solidFill>
              </a:rPr>
              <a:t>1. Map</a:t>
            </a:r>
            <a:r>
              <a:rPr lang="zh-CN" altLang="en-US" sz="2800" b="1" dirty="0" smtClean="0">
                <a:solidFill>
                  <a:schemeClr val="tx1">
                    <a:lumMod val="50000"/>
                  </a:schemeClr>
                </a:solidFill>
              </a:rPr>
              <a:t>任务计算两块的乘，用结</a:t>
            </a:r>
            <a:endParaRPr lang="en-US" altLang="zh-CN" sz="2800" b="1" dirty="0" smtClean="0">
              <a:solidFill>
                <a:schemeClr val="tx1">
                  <a:lumMod val="50000"/>
                </a:schemeClr>
              </a:solidFill>
            </a:endParaRPr>
          </a:p>
          <a:p>
            <a:pPr algn="just">
              <a:defRPr/>
            </a:pPr>
            <a:r>
              <a:rPr lang="zh-CN" altLang="en-US" sz="2800" b="1" dirty="0" smtClean="0">
                <a:solidFill>
                  <a:schemeClr val="tx1">
                    <a:lumMod val="50000"/>
                  </a:schemeClr>
                </a:solidFill>
              </a:rPr>
              <a:t>果在</a:t>
            </a:r>
            <a:r>
              <a:rPr lang="en-US" altLang="zh-CN" sz="2800" b="1" dirty="0" smtClean="0">
                <a:solidFill>
                  <a:schemeClr val="tx1">
                    <a:lumMod val="50000"/>
                  </a:schemeClr>
                </a:solidFill>
              </a:rPr>
              <a:t>Z</a:t>
            </a:r>
            <a:r>
              <a:rPr lang="zh-CN" altLang="en-US" sz="2800" b="1" dirty="0" smtClean="0">
                <a:solidFill>
                  <a:schemeClr val="tx1">
                    <a:lumMod val="50000"/>
                  </a:schemeClr>
                </a:solidFill>
              </a:rPr>
              <a:t>中的位置作为键</a:t>
            </a:r>
            <a:endParaRPr lang="en-US" altLang="zh-CN" sz="2800" b="1" dirty="0" smtClean="0">
              <a:solidFill>
                <a:schemeClr val="tx1">
                  <a:lumMod val="50000"/>
                </a:schemeClr>
              </a:solidFill>
            </a:endParaRPr>
          </a:p>
          <a:p>
            <a:pPr algn="just">
              <a:defRPr/>
            </a:pPr>
            <a:r>
              <a:rPr lang="en-US" altLang="zh-CN" sz="2800" b="1" dirty="0" smtClean="0"/>
              <a:t>	2. Reduce</a:t>
            </a:r>
            <a:r>
              <a:rPr lang="zh-CN" altLang="en-US" sz="2800" b="1" dirty="0" smtClean="0"/>
              <a:t>任务按键值来分别累加</a:t>
            </a:r>
            <a:endParaRPr lang="en-US" altLang="zh-CN" sz="2800" b="1" dirty="0" smtClean="0"/>
          </a:p>
          <a:p>
            <a:pPr algn="just">
              <a:defRPr/>
            </a:pPr>
            <a:r>
              <a:rPr lang="en-US" altLang="zh-CN" sz="2800" b="1" dirty="0" smtClean="0"/>
              <a:t>Map</a:t>
            </a:r>
            <a:r>
              <a:rPr lang="zh-CN" altLang="en-US" sz="2800" b="1" dirty="0" smtClean="0"/>
              <a:t>任务的结果</a:t>
            </a:r>
            <a:endParaRPr lang="pt-BR" altLang="zh-CN" sz="2800" b="1" dirty="0" smtClean="0"/>
          </a:p>
        </p:txBody>
      </p:sp>
      <p:sp>
        <p:nvSpPr>
          <p:cNvPr id="45066" name="灯片编号占位符 4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7372D3D-5D18-470C-BF6E-F7F24097376F}" type="slidenum">
              <a:rPr lang="zh-CN" altLang="en-US" sz="1400"/>
              <a:pPr/>
              <a:t>43</a:t>
            </a:fld>
            <a:endParaRPr lang="en-US" altLang="zh-CN" sz="14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287338" y="1438275"/>
            <a:ext cx="8640762" cy="5040313"/>
          </a:xfrm>
          <a:noFill/>
        </p:spPr>
        <p:txBody>
          <a:bodyPr/>
          <a:lstStyle/>
          <a:p>
            <a:pPr algn="just"/>
            <a:r>
              <a:rPr lang="zh-CN" altLang="en-US" b="1" dirty="0" smtClean="0">
                <a:sym typeface="Symbol" panose="05050102010706020507" pitchFamily="18" charset="2"/>
              </a:rPr>
              <a:t>大数据分析的关键技术</a:t>
            </a:r>
            <a:endParaRPr lang="en-US" altLang="zh-CN" b="1" dirty="0" smtClean="0">
              <a:sym typeface="Symbol" panose="05050102010706020507" pitchFamily="18" charset="2"/>
            </a:endParaRPr>
          </a:p>
          <a:p>
            <a:pPr lvl="1" algn="just">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要挖掘大数据的大价值，必须对大数据进行内容</a:t>
            </a:r>
            <a:endParaRPr lang="en-US" altLang="zh-CN" b="1" dirty="0" smtClean="0">
              <a:sym typeface="Symbol" panose="05050102010706020507" pitchFamily="18" charset="2"/>
            </a:endParaRPr>
          </a:p>
          <a:p>
            <a:pPr lvl="1" algn="just">
              <a:spcBef>
                <a:spcPct val="0"/>
              </a:spcBef>
              <a:buFontTx/>
              <a:buNone/>
            </a:pPr>
            <a:r>
              <a:rPr lang="zh-CN" altLang="en-US" b="1" dirty="0" smtClean="0">
                <a:sym typeface="Symbol" panose="05050102010706020507" pitchFamily="18" charset="2"/>
              </a:rPr>
              <a:t>上的分析与计算</a:t>
            </a:r>
            <a:endParaRPr lang="en-US" altLang="zh-CN" b="1" dirty="0" smtClean="0">
              <a:sym typeface="Symbol" panose="05050102010706020507" pitchFamily="18" charset="2"/>
            </a:endParaRPr>
          </a:p>
          <a:p>
            <a:pPr lvl="1" algn="just">
              <a:spcBef>
                <a:spcPct val="0"/>
              </a:spcBef>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深度学习和知识计算是大数据分析的基础</a:t>
            </a:r>
            <a:endParaRPr lang="en-US" altLang="zh-CN" b="1" dirty="0" smtClean="0">
              <a:sym typeface="Symbol" panose="05050102010706020507" pitchFamily="18" charset="2"/>
            </a:endParaRPr>
          </a:p>
          <a:p>
            <a:pPr lvl="1" algn="just"/>
            <a:r>
              <a:rPr lang="zh-CN" altLang="en-US" b="1" dirty="0" smtClean="0">
                <a:sym typeface="Symbol" panose="05050102010706020507" pitchFamily="18" charset="2"/>
              </a:rPr>
              <a:t>深度学习</a:t>
            </a:r>
            <a:endParaRPr lang="en-US" altLang="zh-CN" b="1" dirty="0" smtClean="0">
              <a:sym typeface="Symbol" panose="05050102010706020507" pitchFamily="18" charset="2"/>
            </a:endParaRPr>
          </a:p>
          <a:p>
            <a:pPr lvl="1" algn="just">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大数据的出现提供了使用复杂（而不是简单或浅层）的模型来有效地表征和解释数据的机会</a:t>
            </a:r>
            <a:endParaRPr lang="en-US" altLang="zh-CN" b="1" dirty="0" smtClean="0">
              <a:sym typeface="Symbol" panose="05050102010706020507" pitchFamily="18" charset="2"/>
            </a:endParaRPr>
          </a:p>
          <a:p>
            <a:pPr lvl="1" algn="just">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深度学习就是利用层次化的架构学习出对象在不同层次上的表达 （例</a:t>
            </a:r>
            <a:r>
              <a:rPr lang="en-US" altLang="zh-CN" b="1" dirty="0" smtClean="0">
                <a:sym typeface="Symbol" panose="05050102010706020507" pitchFamily="18" charset="2"/>
              </a:rPr>
              <a:t>:</a:t>
            </a:r>
            <a:r>
              <a:rPr lang="zh-CN" altLang="en-US" b="1" dirty="0" smtClean="0">
                <a:sym typeface="Symbol" panose="05050102010706020507" pitchFamily="18" charset="2"/>
              </a:rPr>
              <a:t>降低语音识别错误率）</a:t>
            </a:r>
            <a:endParaRPr lang="en-US" altLang="zh-CN" b="1" dirty="0" smtClean="0">
              <a:sym typeface="Symbol" panose="05050102010706020507" pitchFamily="18" charset="2"/>
            </a:endParaRPr>
          </a:p>
          <a:p>
            <a:pPr lvl="1" algn="just">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近几年，深度学习在语音、图像和自然语言理解等应用领域取得重大进展</a:t>
            </a:r>
            <a:endParaRPr lang="en-US" altLang="zh-CN" b="1" dirty="0" smtClean="0">
              <a:sym typeface="Symbol" panose="05050102010706020507" pitchFamily="18" charset="2"/>
            </a:endParaRPr>
          </a:p>
        </p:txBody>
      </p:sp>
      <p:sp>
        <p:nvSpPr>
          <p:cNvPr id="46083" name="Rectangle 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大数据的分析</a:t>
            </a:r>
            <a:endParaRPr lang="en-US" altLang="zh-CN" sz="4400" b="1">
              <a:solidFill>
                <a:srgbClr val="FFFF00"/>
              </a:solidFill>
            </a:endParaRPr>
          </a:p>
        </p:txBody>
      </p:sp>
      <p:sp>
        <p:nvSpPr>
          <p:cNvPr id="4608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AE1CA94-C3D8-409D-9382-99EBB77AEF61}" type="slidenum">
              <a:rPr lang="zh-CN" altLang="en-US" sz="1400"/>
              <a:pPr/>
              <a:t>44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826">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7826">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782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287338" y="1438275"/>
            <a:ext cx="8640762" cy="5040313"/>
          </a:xfrm>
          <a:noFill/>
        </p:spPr>
        <p:txBody>
          <a:bodyPr/>
          <a:lstStyle/>
          <a:p>
            <a:pPr algn="just"/>
            <a:r>
              <a:rPr lang="zh-CN" altLang="en-US" b="1" smtClean="0">
                <a:sym typeface="Symbol" panose="05050102010706020507" pitchFamily="18" charset="2"/>
              </a:rPr>
              <a:t>大数据分析的关键技术</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	</a:t>
            </a:r>
            <a:r>
              <a:rPr lang="zh-CN" altLang="en-US" b="1" smtClean="0">
                <a:sym typeface="Symbol" panose="05050102010706020507" pitchFamily="18" charset="2"/>
              </a:rPr>
              <a:t>要挖掘大数据的大价值，必须对大数据进行内容</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上的分析与计算</a:t>
            </a:r>
            <a:endParaRPr lang="en-US" altLang="zh-CN" b="1" smtClean="0">
              <a:sym typeface="Symbol" panose="05050102010706020507" pitchFamily="18" charset="2"/>
            </a:endParaRPr>
          </a:p>
          <a:p>
            <a:pPr lvl="1" algn="just">
              <a:spcBef>
                <a:spcPct val="0"/>
              </a:spcBef>
              <a:buFontTx/>
              <a:buNone/>
            </a:pPr>
            <a:r>
              <a:rPr lang="en-US" altLang="zh-CN" b="1" smtClean="0">
                <a:sym typeface="Symbol" panose="05050102010706020507" pitchFamily="18" charset="2"/>
              </a:rPr>
              <a:t>	</a:t>
            </a:r>
            <a:r>
              <a:rPr lang="zh-CN" altLang="en-US" b="1" smtClean="0">
                <a:sym typeface="Symbol" panose="05050102010706020507" pitchFamily="18" charset="2"/>
              </a:rPr>
              <a:t>深度学习和知识计算是大数据分析的基础</a:t>
            </a:r>
            <a:endParaRPr lang="en-US" altLang="zh-CN" b="1" smtClean="0">
              <a:sym typeface="Symbol" panose="05050102010706020507" pitchFamily="18" charset="2"/>
            </a:endParaRPr>
          </a:p>
          <a:p>
            <a:pPr lvl="1" algn="just"/>
            <a:r>
              <a:rPr lang="zh-CN" altLang="en-US" b="1" smtClean="0">
                <a:sym typeface="Symbol" panose="05050102010706020507" pitchFamily="18" charset="2"/>
              </a:rPr>
              <a:t>知识计算</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	  </a:t>
            </a:r>
            <a:r>
              <a:rPr lang="zh-CN" altLang="en-US" b="1" smtClean="0">
                <a:sym typeface="Symbol" panose="05050102010706020507" pitchFamily="18" charset="2"/>
              </a:rPr>
              <a:t>要对大数据进行高端分析，就需要从大数据中抽取出有价值的知识</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	  </a:t>
            </a:r>
            <a:r>
              <a:rPr lang="zh-CN" altLang="en-US" b="1" smtClean="0">
                <a:sym typeface="Symbol" panose="05050102010706020507" pitchFamily="18" charset="2"/>
              </a:rPr>
              <a:t>并将其构建成可支持查询、分析和计算的知识库</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	  </a:t>
            </a:r>
            <a:r>
              <a:rPr lang="zh-CN" altLang="en-US" b="1" smtClean="0">
                <a:sym typeface="Symbol" panose="05050102010706020507" pitchFamily="18" charset="2"/>
              </a:rPr>
              <a:t>涉及知识库的构建、多源知识的融合和知识库的更新、知识的复用</a:t>
            </a:r>
            <a:endParaRPr lang="en-US" altLang="zh-CN" b="1" smtClean="0">
              <a:sym typeface="Symbol" panose="05050102010706020507" pitchFamily="18" charset="2"/>
            </a:endParaRPr>
          </a:p>
        </p:txBody>
      </p:sp>
      <p:sp>
        <p:nvSpPr>
          <p:cNvPr id="47107" name="Rectangle 5"/>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sym typeface="Symbol" panose="05050102010706020507" pitchFamily="18" charset="2"/>
              </a:rPr>
              <a:t>大数据的分析</a:t>
            </a:r>
            <a:endParaRPr lang="en-US" altLang="zh-CN" sz="4400" b="1">
              <a:solidFill>
                <a:srgbClr val="FFFF00"/>
              </a:solidFill>
            </a:endParaRPr>
          </a:p>
        </p:txBody>
      </p:sp>
      <p:sp>
        <p:nvSpPr>
          <p:cNvPr id="4710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1C6BB00-7BE0-4EC1-AEEE-5250B5DBB83B}" type="slidenum">
              <a:rPr lang="zh-CN" altLang="en-US" sz="1400"/>
              <a:pPr/>
              <a:t>45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826">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7826">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782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en-US" altLang="zh-CN" b="1" smtClean="0">
              <a:solidFill>
                <a:srgbClr val="FFFF00"/>
              </a:solidFill>
            </a:endParaRPr>
          </a:p>
        </p:txBody>
      </p:sp>
      <p:sp>
        <p:nvSpPr>
          <p:cNvPr id="79875" name="Rectangle 3"/>
          <p:cNvSpPr>
            <a:spLocks noGrp="1" noChangeArrowheads="1"/>
          </p:cNvSpPr>
          <p:nvPr>
            <p:ph type="body" idx="1"/>
          </p:nvPr>
        </p:nvSpPr>
        <p:spPr>
          <a:xfrm>
            <a:off x="287338" y="1438275"/>
            <a:ext cx="8640762" cy="5040313"/>
          </a:xfrm>
          <a:noFill/>
        </p:spPr>
        <p:txBody>
          <a:bodyPr/>
          <a:lstStyle/>
          <a:p>
            <a:pPr algn="just"/>
            <a:r>
              <a:rPr lang="zh-CN" altLang="en-US" b="1" smtClean="0">
                <a:sym typeface="Symbol" panose="05050102010706020507" pitchFamily="18" charset="2"/>
              </a:rPr>
              <a:t>大数据分析的关键技术</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	</a:t>
            </a:r>
            <a:r>
              <a:rPr lang="zh-CN" altLang="en-US" b="1" smtClean="0">
                <a:sym typeface="Symbol" panose="05050102010706020507" pitchFamily="18" charset="2"/>
              </a:rPr>
              <a:t>要挖掘大数据的大价值，必须对大数据进行内容</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上的分析与计算</a:t>
            </a:r>
            <a:endParaRPr lang="en-US" altLang="zh-CN" b="1" smtClean="0">
              <a:sym typeface="Symbol" panose="05050102010706020507" pitchFamily="18" charset="2"/>
            </a:endParaRPr>
          </a:p>
          <a:p>
            <a:pPr lvl="1" algn="just">
              <a:spcBef>
                <a:spcPts val="675"/>
              </a:spcBef>
            </a:pPr>
            <a:r>
              <a:rPr lang="zh-CN" altLang="en-US" b="1" smtClean="0"/>
              <a:t>社会计算</a:t>
            </a:r>
            <a:endParaRPr lang="en-US" altLang="zh-CN" b="1" smtClean="0"/>
          </a:p>
          <a:p>
            <a:pPr lvl="1" algn="just">
              <a:spcBef>
                <a:spcPts val="675"/>
              </a:spcBef>
              <a:buFontTx/>
              <a:buNone/>
            </a:pPr>
            <a:r>
              <a:rPr lang="en-US" altLang="zh-CN" b="1" smtClean="0"/>
              <a:t>	 </a:t>
            </a:r>
            <a:r>
              <a:rPr lang="en-US" altLang="zh-CN" b="1" smtClean="0">
                <a:sym typeface="Symbol" panose="05050102010706020507" pitchFamily="18" charset="2"/>
              </a:rPr>
              <a:t> </a:t>
            </a:r>
            <a:r>
              <a:rPr lang="zh-CN" altLang="en-US" b="1" smtClean="0"/>
              <a:t>是现代计算技术与社会科学之间的交叉学科</a:t>
            </a:r>
            <a:endParaRPr lang="en-US" altLang="zh-CN" b="1" smtClean="0"/>
          </a:p>
          <a:p>
            <a:pPr lvl="1" algn="just">
              <a:spcBef>
                <a:spcPts val="675"/>
              </a:spcBef>
              <a:buFontTx/>
              <a:buNone/>
            </a:pPr>
            <a:r>
              <a:rPr lang="en-US" altLang="zh-CN" b="1" smtClean="0"/>
              <a:t>	 </a:t>
            </a:r>
            <a:r>
              <a:rPr lang="en-US" altLang="zh-CN" b="1" smtClean="0">
                <a:sym typeface="Symbol" panose="05050102010706020507" pitchFamily="18" charset="2"/>
              </a:rPr>
              <a:t> </a:t>
            </a:r>
            <a:r>
              <a:rPr lang="zh-CN" altLang="en-US" b="1" smtClean="0"/>
              <a:t>它是指面向社会活动、社会过程、社会结构、社会组织和社会功能的计算理论和方法</a:t>
            </a:r>
            <a:endParaRPr lang="en-US" altLang="zh-CN" b="1" smtClean="0"/>
          </a:p>
          <a:p>
            <a:pPr lvl="1" algn="just">
              <a:spcBef>
                <a:spcPts val="675"/>
              </a:spcBef>
              <a:buFontTx/>
              <a:buNone/>
            </a:pPr>
            <a:r>
              <a:rPr lang="en-US" altLang="zh-CN" b="1" smtClean="0"/>
              <a:t>	 </a:t>
            </a:r>
            <a:r>
              <a:rPr lang="en-US" altLang="zh-CN" b="1" smtClean="0">
                <a:sym typeface="Symbol" panose="05050102010706020507" pitchFamily="18" charset="2"/>
              </a:rPr>
              <a:t> </a:t>
            </a:r>
            <a:r>
              <a:rPr lang="zh-CN" altLang="en-US" b="1" smtClean="0"/>
              <a:t>在线社会计算包括在线社会网络的结构分析、信息传播模型以及信息内容的分析、建模与挖掘等</a:t>
            </a:r>
            <a:endParaRPr lang="en-US" altLang="zh-CN" b="1" smtClean="0"/>
          </a:p>
        </p:txBody>
      </p:sp>
      <p:sp>
        <p:nvSpPr>
          <p:cNvPr id="4813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348D3BD-E66E-4E28-ADF1-134EB916612D}" type="slidenum">
              <a:rPr lang="zh-CN" altLang="en-US" sz="1400"/>
              <a:pPr/>
              <a:t>46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en-US" altLang="zh-CN" b="1" smtClean="0">
              <a:solidFill>
                <a:srgbClr val="FFFF00"/>
              </a:solidFill>
            </a:endParaRPr>
          </a:p>
        </p:txBody>
      </p:sp>
      <p:sp>
        <p:nvSpPr>
          <p:cNvPr id="49155" name="Rectangle 3"/>
          <p:cNvSpPr>
            <a:spLocks noGrp="1" noChangeArrowheads="1"/>
          </p:cNvSpPr>
          <p:nvPr>
            <p:ph type="body" idx="1"/>
          </p:nvPr>
        </p:nvSpPr>
        <p:spPr>
          <a:xfrm>
            <a:off x="287338" y="1438275"/>
            <a:ext cx="8640762" cy="5040313"/>
          </a:xfrm>
          <a:noFill/>
        </p:spPr>
        <p:txBody>
          <a:bodyPr/>
          <a:lstStyle/>
          <a:p>
            <a:pPr algn="just"/>
            <a:r>
              <a:rPr lang="zh-CN" altLang="en-US" b="1" smtClean="0">
                <a:sym typeface="Symbol" panose="05050102010706020507" pitchFamily="18" charset="2"/>
              </a:rPr>
              <a:t>大数据分析的关键技术</a:t>
            </a:r>
            <a:endParaRPr lang="en-US" altLang="zh-CN" b="1" smtClean="0">
              <a:sym typeface="Symbol" panose="05050102010706020507" pitchFamily="18" charset="2"/>
            </a:endParaRPr>
          </a:p>
          <a:p>
            <a:pPr lvl="1" algn="just">
              <a:buFontTx/>
              <a:buNone/>
            </a:pPr>
            <a:r>
              <a:rPr lang="en-US" altLang="zh-CN" b="1" smtClean="0">
                <a:sym typeface="Symbol" panose="05050102010706020507" pitchFamily="18" charset="2"/>
              </a:rPr>
              <a:t>	</a:t>
            </a:r>
            <a:r>
              <a:rPr lang="zh-CN" altLang="en-US" b="1" smtClean="0">
                <a:sym typeface="Symbol" panose="05050102010706020507" pitchFamily="18" charset="2"/>
              </a:rPr>
              <a:t>要挖掘大数据的大价值，必须对大数据进行内容</a:t>
            </a:r>
            <a:endParaRPr lang="en-US" altLang="zh-CN" b="1" smtClean="0">
              <a:sym typeface="Symbol" panose="05050102010706020507" pitchFamily="18" charset="2"/>
            </a:endParaRPr>
          </a:p>
          <a:p>
            <a:pPr lvl="1" algn="just">
              <a:spcBef>
                <a:spcPct val="0"/>
              </a:spcBef>
              <a:buFontTx/>
              <a:buNone/>
            </a:pPr>
            <a:r>
              <a:rPr lang="zh-CN" altLang="en-US" b="1" smtClean="0">
                <a:sym typeface="Symbol" panose="05050102010706020507" pitchFamily="18" charset="2"/>
              </a:rPr>
              <a:t>上的分析与计算</a:t>
            </a:r>
            <a:endParaRPr lang="en-US" altLang="zh-CN" b="1" smtClean="0">
              <a:sym typeface="Symbol" panose="05050102010706020507" pitchFamily="18" charset="2"/>
            </a:endParaRPr>
          </a:p>
          <a:p>
            <a:pPr lvl="1" algn="just">
              <a:spcBef>
                <a:spcPts val="675"/>
              </a:spcBef>
            </a:pPr>
            <a:r>
              <a:rPr lang="zh-CN" altLang="en-US" b="1" smtClean="0"/>
              <a:t>可视化</a:t>
            </a:r>
            <a:r>
              <a:rPr lang="en-US" altLang="zh-CN" b="1" smtClean="0"/>
              <a:t>	</a:t>
            </a:r>
          </a:p>
          <a:p>
            <a:pPr lvl="1" algn="just">
              <a:spcBef>
                <a:spcPts val="675"/>
              </a:spcBef>
              <a:buFontTx/>
              <a:buNone/>
            </a:pPr>
            <a:r>
              <a:rPr lang="en-US" altLang="zh-CN" b="1" smtClean="0"/>
              <a:t>	 </a:t>
            </a:r>
            <a:r>
              <a:rPr lang="en-US" altLang="zh-CN" b="1" smtClean="0">
                <a:sym typeface="Symbol" panose="05050102010706020507" pitchFamily="18" charset="2"/>
              </a:rPr>
              <a:t> </a:t>
            </a:r>
            <a:r>
              <a:rPr lang="zh-CN" altLang="en-US" b="1" smtClean="0">
                <a:sym typeface="Symbol" panose="05050102010706020507" pitchFamily="18" charset="2"/>
              </a:rPr>
              <a:t>可视化不仅可对数据分析的结果进行更有效的展示，而且在大数据的分析过程中发挥重要作用</a:t>
            </a:r>
            <a:endParaRPr lang="en-US" altLang="zh-CN" b="1" smtClean="0"/>
          </a:p>
          <a:p>
            <a:pPr lvl="1" algn="just">
              <a:spcBef>
                <a:spcPts val="675"/>
              </a:spcBef>
              <a:buFontTx/>
              <a:buNone/>
            </a:pPr>
            <a:r>
              <a:rPr lang="en-US" altLang="zh-CN" b="1" smtClean="0"/>
              <a:t>	 </a:t>
            </a:r>
            <a:r>
              <a:rPr lang="en-US" altLang="zh-CN" b="1" smtClean="0">
                <a:sym typeface="Symbol" panose="05050102010706020507" pitchFamily="18" charset="2"/>
              </a:rPr>
              <a:t> </a:t>
            </a:r>
            <a:r>
              <a:rPr lang="zh-CN" altLang="en-US" b="1" smtClean="0"/>
              <a:t>不同于传统的信息可视化，大数据可视化的最大挑战源自其数据规模</a:t>
            </a:r>
            <a:endParaRPr lang="en-US" altLang="zh-CN" b="1" smtClean="0"/>
          </a:p>
          <a:p>
            <a:pPr lvl="1" algn="just">
              <a:spcBef>
                <a:spcPts val="675"/>
              </a:spcBef>
              <a:buFontTx/>
              <a:buNone/>
            </a:pPr>
            <a:r>
              <a:rPr lang="en-US" altLang="zh-CN" b="1" smtClean="0"/>
              <a:t>	 </a:t>
            </a:r>
            <a:r>
              <a:rPr lang="en-US" altLang="zh-CN" b="1" smtClean="0">
                <a:sym typeface="Symbol" panose="05050102010706020507" pitchFamily="18" charset="2"/>
              </a:rPr>
              <a:t> </a:t>
            </a:r>
            <a:r>
              <a:rPr lang="zh-CN" altLang="en-US" b="1" smtClean="0"/>
              <a:t>如何提出新的可视化方法，它能够帮助人们分析大规模、高维度、多来源、动态演化的信息，并辅助作出实时的决策</a:t>
            </a:r>
          </a:p>
          <a:p>
            <a:pPr lvl="1" algn="just">
              <a:spcBef>
                <a:spcPts val="338"/>
              </a:spcBef>
            </a:pPr>
            <a:endParaRPr lang="en-US" altLang="zh-CN" b="1" smtClean="0"/>
          </a:p>
        </p:txBody>
      </p:sp>
      <p:sp>
        <p:nvSpPr>
          <p:cNvPr id="4915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557DF66-6A7C-4CA7-BE29-95CE0CA09324}" type="slidenum">
              <a:rPr lang="zh-CN" altLang="en-US" sz="1400"/>
              <a:pPr/>
              <a:t>47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81923"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smtClean="0"/>
              <a:t>PageRank</a:t>
            </a:r>
            <a:r>
              <a:rPr lang="zh-CN" altLang="en-US" b="1" smtClean="0"/>
              <a:t>初步</a:t>
            </a:r>
            <a:endParaRPr lang="en-US" altLang="zh-CN" b="1" smtClean="0"/>
          </a:p>
          <a:p>
            <a:pPr lvl="1" algn="just">
              <a:spcBef>
                <a:spcPts val="338"/>
              </a:spcBef>
            </a:pPr>
            <a:r>
              <a:rPr lang="en-US" altLang="zh-CN" b="1" smtClean="0"/>
              <a:t>PageRank</a:t>
            </a:r>
            <a:r>
              <a:rPr lang="zh-CN" altLang="en-US" b="1" smtClean="0"/>
              <a:t>（网页排名）</a:t>
            </a:r>
            <a:r>
              <a:rPr lang="zh-CN" altLang="zh-CN" b="1" smtClean="0"/>
              <a:t>通过</a:t>
            </a:r>
            <a:r>
              <a:rPr lang="zh-CN" altLang="en-US" b="1" smtClean="0"/>
              <a:t>对</a:t>
            </a:r>
            <a:r>
              <a:rPr lang="zh-CN" altLang="zh-CN" b="1" smtClean="0"/>
              <a:t>网络浩瀚的超链接关系</a:t>
            </a:r>
            <a:r>
              <a:rPr lang="zh-CN" altLang="en-US" b="1" smtClean="0"/>
              <a:t>的分析</a:t>
            </a:r>
            <a:r>
              <a:rPr lang="zh-CN" altLang="zh-CN" b="1" smtClean="0"/>
              <a:t>来确定一个页面的等级</a:t>
            </a:r>
            <a:endParaRPr lang="en-US" altLang="zh-CN" b="1" smtClean="0"/>
          </a:p>
          <a:p>
            <a:pPr lvl="1" algn="just">
              <a:spcBef>
                <a:spcPts val="338"/>
              </a:spcBef>
            </a:pPr>
            <a:r>
              <a:rPr lang="en-US" altLang="zh-CN" b="1" smtClean="0"/>
              <a:t>Google</a:t>
            </a:r>
            <a:r>
              <a:rPr lang="zh-CN" altLang="zh-CN" b="1" smtClean="0"/>
              <a:t>把从</a:t>
            </a:r>
            <a:r>
              <a:rPr lang="en-US" altLang="zh-CN" b="1" smtClean="0"/>
              <a:t>A</a:t>
            </a:r>
            <a:r>
              <a:rPr lang="zh-CN" altLang="zh-CN" b="1" smtClean="0"/>
              <a:t>页面到</a:t>
            </a:r>
            <a:r>
              <a:rPr lang="en-US" altLang="zh-CN" b="1" smtClean="0"/>
              <a:t>B</a:t>
            </a:r>
            <a:r>
              <a:rPr lang="zh-CN" altLang="zh-CN" b="1" smtClean="0"/>
              <a:t>页面的链接解释为</a:t>
            </a:r>
            <a:r>
              <a:rPr lang="en-US" altLang="zh-CN" b="1" smtClean="0"/>
              <a:t>A</a:t>
            </a:r>
            <a:r>
              <a:rPr lang="zh-CN" altLang="zh-CN" b="1" smtClean="0"/>
              <a:t>页面给</a:t>
            </a:r>
            <a:r>
              <a:rPr lang="en-US" altLang="zh-CN" b="1" smtClean="0"/>
              <a:t>B</a:t>
            </a:r>
            <a:r>
              <a:rPr lang="zh-CN" altLang="zh-CN" b="1" smtClean="0"/>
              <a:t>页面投票</a:t>
            </a:r>
            <a:r>
              <a:rPr lang="zh-CN" altLang="en-US" b="1" smtClean="0"/>
              <a:t>，</a:t>
            </a:r>
            <a:r>
              <a:rPr lang="en-US" altLang="zh-CN" b="1" smtClean="0"/>
              <a:t>B</a:t>
            </a:r>
            <a:r>
              <a:rPr lang="zh-CN" altLang="en-US" b="1" smtClean="0"/>
              <a:t>页面从</a:t>
            </a:r>
            <a:r>
              <a:rPr lang="en-US" altLang="zh-CN" b="1" smtClean="0"/>
              <a:t>A</a:t>
            </a:r>
            <a:r>
              <a:rPr lang="zh-CN" altLang="en-US" b="1" smtClean="0"/>
              <a:t>页面的投票能得多少分还与</a:t>
            </a:r>
            <a:r>
              <a:rPr lang="en-US" altLang="zh-CN" b="1" smtClean="0"/>
              <a:t>A</a:t>
            </a:r>
            <a:r>
              <a:rPr lang="zh-CN" altLang="en-US" b="1" smtClean="0"/>
              <a:t>页面的等级有关</a:t>
            </a:r>
            <a:endParaRPr lang="en-US" altLang="zh-CN" b="1" smtClean="0"/>
          </a:p>
          <a:p>
            <a:pPr lvl="1" algn="just">
              <a:spcBef>
                <a:spcPts val="338"/>
              </a:spcBef>
            </a:pPr>
            <a:r>
              <a:rPr lang="zh-CN" altLang="zh-CN" b="1" smtClean="0"/>
              <a:t>一个页面的</a:t>
            </a:r>
            <a:r>
              <a:rPr lang="en-US" altLang="zh-CN" b="1" smtClean="0"/>
              <a:t>PageRank</a:t>
            </a:r>
            <a:r>
              <a:rPr lang="zh-CN" altLang="en-US" b="1" smtClean="0"/>
              <a:t>，</a:t>
            </a:r>
            <a:r>
              <a:rPr lang="zh-CN" altLang="zh-CN" b="1" smtClean="0"/>
              <a:t>由所有</a:t>
            </a:r>
            <a:r>
              <a:rPr lang="zh-CN" altLang="en-US" b="1" smtClean="0"/>
              <a:t>给</a:t>
            </a:r>
            <a:r>
              <a:rPr lang="zh-CN" altLang="zh-CN" b="1" smtClean="0"/>
              <a:t>它</a:t>
            </a:r>
            <a:r>
              <a:rPr lang="zh-CN" altLang="en-US" b="1" smtClean="0"/>
              <a:t>投票</a:t>
            </a:r>
            <a:r>
              <a:rPr lang="zh-CN" altLang="zh-CN" b="1" smtClean="0"/>
              <a:t>的页面的</a:t>
            </a:r>
            <a:r>
              <a:rPr lang="zh-CN" altLang="en-US" b="1" smtClean="0"/>
              <a:t>数量和</a:t>
            </a:r>
            <a:r>
              <a:rPr lang="zh-CN" altLang="zh-CN" b="1" smtClean="0"/>
              <a:t>重要性</a:t>
            </a:r>
            <a:r>
              <a:rPr lang="zh-CN" altLang="en-US" b="1" smtClean="0"/>
              <a:t>，</a:t>
            </a:r>
            <a:r>
              <a:rPr lang="zh-CN" altLang="zh-CN" b="1" smtClean="0"/>
              <a:t>经过</a:t>
            </a:r>
            <a:r>
              <a:rPr lang="zh-CN" altLang="en-US" b="1" smtClean="0"/>
              <a:t>迭代计算</a:t>
            </a:r>
            <a:r>
              <a:rPr lang="zh-CN" altLang="zh-CN" b="1" smtClean="0"/>
              <a:t>得到</a:t>
            </a:r>
            <a:endParaRPr lang="en-US" altLang="zh-CN" b="1" smtClean="0"/>
          </a:p>
          <a:p>
            <a:pPr lvl="1" algn="just">
              <a:spcBef>
                <a:spcPts val="338"/>
              </a:spcBef>
            </a:pPr>
            <a:r>
              <a:rPr lang="zh-CN" altLang="en-US" b="1" smtClean="0"/>
              <a:t>这项技术使得</a:t>
            </a:r>
            <a:r>
              <a:rPr lang="en-US" altLang="zh-CN" b="1" smtClean="0"/>
              <a:t>Google</a:t>
            </a:r>
            <a:r>
              <a:rPr lang="zh-CN" altLang="en-US" b="1" smtClean="0"/>
              <a:t>成为第一个能够战胜作弊者的搜索引擎。当然，与作弊者之间的斗争永远不会停止</a:t>
            </a:r>
            <a:endParaRPr lang="en-US" altLang="zh-CN" b="1" smtClean="0"/>
          </a:p>
        </p:txBody>
      </p:sp>
      <p:sp>
        <p:nvSpPr>
          <p:cNvPr id="5018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5446023-CAA9-4DB9-832D-2C6A585D3EF4}" type="slidenum">
              <a:rPr lang="zh-CN" altLang="en-US" sz="1400"/>
              <a:pPr/>
              <a:t>48</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83971"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smtClean="0"/>
              <a:t>PageRank</a:t>
            </a:r>
            <a:r>
              <a:rPr lang="zh-CN" altLang="en-US" b="1" smtClean="0"/>
              <a:t>初步</a:t>
            </a:r>
            <a:endParaRPr lang="en-US" altLang="zh-CN" b="1" smtClean="0"/>
          </a:p>
          <a:p>
            <a:pPr lvl="1" algn="just">
              <a:spcBef>
                <a:spcPts val="338"/>
              </a:spcBef>
              <a:buFontTx/>
              <a:buNone/>
            </a:pPr>
            <a:r>
              <a:rPr lang="en-US" altLang="zh-CN" b="1" smtClean="0"/>
              <a:t>1. </a:t>
            </a:r>
            <a:r>
              <a:rPr lang="zh-CN" altLang="en-US" b="1" smtClean="0"/>
              <a:t>早期搜索引擎与词项作弊</a:t>
            </a:r>
            <a:endParaRPr lang="en-US" altLang="zh-CN" b="1" smtClean="0"/>
          </a:p>
          <a:p>
            <a:pPr lvl="1" algn="just">
              <a:spcBef>
                <a:spcPts val="338"/>
              </a:spcBef>
            </a:pPr>
            <a:r>
              <a:rPr lang="zh-CN" altLang="en-US" b="1" smtClean="0"/>
              <a:t>搜索引擎：词项出现在网页头部比在普通正文的得分高、词项在网页中出现的次数越多得分越高</a:t>
            </a:r>
            <a:endParaRPr lang="en-US" altLang="zh-CN" b="1" smtClean="0"/>
          </a:p>
          <a:p>
            <a:pPr lvl="1" algn="just">
              <a:spcBef>
                <a:spcPts val="338"/>
              </a:spcBef>
            </a:pPr>
            <a:r>
              <a:rPr lang="zh-CN" altLang="en-US" b="1" smtClean="0"/>
              <a:t>作弊者：在自己的网页上增加热门词项</a:t>
            </a:r>
            <a:r>
              <a:rPr lang="en-US" altLang="zh-CN" b="1" smtClean="0"/>
              <a:t>, </a:t>
            </a:r>
            <a:r>
              <a:rPr lang="zh-CN" altLang="en-US" b="1" smtClean="0"/>
              <a:t>如</a:t>
            </a:r>
            <a:r>
              <a:rPr lang="en-US" altLang="zh-CN" b="1" smtClean="0"/>
              <a:t>movie, </a:t>
            </a:r>
            <a:r>
              <a:rPr lang="zh-CN" altLang="en-US" b="1" smtClean="0"/>
              <a:t>并重复很多次，以提高与</a:t>
            </a:r>
            <a:r>
              <a:rPr lang="en-US" altLang="zh-CN" b="1" smtClean="0"/>
              <a:t>movie</a:t>
            </a:r>
            <a:r>
              <a:rPr lang="zh-CN" altLang="en-US" b="1" smtClean="0"/>
              <a:t>的相关性。词项</a:t>
            </a:r>
            <a:r>
              <a:rPr lang="en-US" altLang="zh-CN" b="1" smtClean="0"/>
              <a:t>movie</a:t>
            </a:r>
            <a:r>
              <a:rPr lang="zh-CN" altLang="en-US" b="1" smtClean="0"/>
              <a:t>在该网页上的颜色与背景色一样，以掩盖作弊者的不道德行为</a:t>
            </a:r>
            <a:endParaRPr lang="en-US" altLang="zh-CN" b="1" smtClean="0"/>
          </a:p>
        </p:txBody>
      </p:sp>
      <p:sp>
        <p:nvSpPr>
          <p:cNvPr id="5120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85C0CB0-7A43-49BC-BE47-BBC87197307B}" type="slidenum">
              <a:rPr lang="zh-CN" altLang="en-US" sz="1400"/>
              <a:pPr/>
              <a:t>49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87338" y="1438275"/>
            <a:ext cx="8640762" cy="5038725"/>
          </a:xfrm>
          <a:noFill/>
        </p:spPr>
        <p:txBody>
          <a:bodyPr/>
          <a:lstStyle/>
          <a:p>
            <a:pPr algn="just"/>
            <a:r>
              <a:rPr lang="zh-CN" altLang="en-US" b="1" smtClean="0"/>
              <a:t>数据挖掘</a:t>
            </a:r>
            <a:endParaRPr lang="en-US" altLang="zh-CN" b="1" smtClean="0"/>
          </a:p>
          <a:p>
            <a:pPr lvl="1" algn="just">
              <a:spcBef>
                <a:spcPct val="0"/>
              </a:spcBef>
            </a:pPr>
            <a:r>
              <a:rPr lang="zh-CN" altLang="en-US" b="1" smtClean="0"/>
              <a:t>典型事例：购物篮分析</a:t>
            </a:r>
            <a:endParaRPr lang="en-US" altLang="zh-CN" b="1" smtClean="0"/>
          </a:p>
          <a:p>
            <a:pPr lvl="1" algn="just">
              <a:lnSpc>
                <a:spcPct val="95000"/>
              </a:lnSpc>
              <a:spcBef>
                <a:spcPct val="0"/>
              </a:spcBef>
              <a:buFontTx/>
              <a:buNone/>
            </a:pPr>
            <a:r>
              <a:rPr lang="en-US" altLang="zh-CN" b="1" smtClean="0"/>
              <a:t>		</a:t>
            </a:r>
            <a:r>
              <a:rPr lang="zh-CN" altLang="en-US" sz="2400" b="1" smtClean="0"/>
              <a:t>顾客</a:t>
            </a:r>
            <a:r>
              <a:rPr lang="en-US" altLang="zh-CN" sz="2400" b="1" smtClean="0"/>
              <a:t>			</a:t>
            </a:r>
            <a:r>
              <a:rPr lang="zh-CN" altLang="en-US" sz="2400" b="1" smtClean="0"/>
              <a:t>一次购买商品</a:t>
            </a:r>
            <a:endParaRPr lang="en-US" altLang="zh-CN" sz="2400" b="1" smtClean="0"/>
          </a:p>
          <a:p>
            <a:pPr lvl="1" algn="just">
              <a:lnSpc>
                <a:spcPct val="95000"/>
              </a:lnSpc>
              <a:spcBef>
                <a:spcPct val="0"/>
              </a:spcBef>
              <a:buFontTx/>
              <a:buNone/>
            </a:pPr>
            <a:r>
              <a:rPr lang="en-US" altLang="zh-CN" sz="2400" b="1" smtClean="0"/>
              <a:t>	 	1		</a:t>
            </a:r>
            <a:r>
              <a:rPr lang="zh-CN" altLang="en-US" sz="2400" b="1" smtClean="0"/>
              <a:t>面包、黄油、尿布、牛奶</a:t>
            </a:r>
            <a:endParaRPr lang="en-US" altLang="zh-CN" sz="2400" b="1" smtClean="0"/>
          </a:p>
          <a:p>
            <a:pPr lvl="1" algn="just">
              <a:lnSpc>
                <a:spcPct val="95000"/>
              </a:lnSpc>
              <a:spcBef>
                <a:spcPct val="0"/>
              </a:spcBef>
              <a:buFontTx/>
              <a:buNone/>
            </a:pPr>
            <a:r>
              <a:rPr lang="en-US" altLang="zh-CN" sz="2400" b="1" smtClean="0"/>
              <a:t>	  2		</a:t>
            </a:r>
            <a:r>
              <a:rPr lang="zh-CN" altLang="en-US" sz="2400" b="1" smtClean="0"/>
              <a:t>咖啡、糖、小甜饼、鲑鱼</a:t>
            </a:r>
            <a:endParaRPr lang="en-US" altLang="zh-CN" sz="2400" b="1" smtClean="0"/>
          </a:p>
          <a:p>
            <a:pPr lvl="1" algn="just">
              <a:lnSpc>
                <a:spcPct val="95000"/>
              </a:lnSpc>
              <a:spcBef>
                <a:spcPct val="0"/>
              </a:spcBef>
              <a:buFontTx/>
              <a:buNone/>
            </a:pPr>
            <a:r>
              <a:rPr lang="en-US" altLang="zh-CN" sz="2400" b="1" smtClean="0"/>
              <a:t>	  3		</a:t>
            </a:r>
            <a:r>
              <a:rPr lang="zh-CN" altLang="en-US" sz="2400" b="1" smtClean="0"/>
              <a:t>面包、黄油、咖啡、尿布、牛奶、鸡蛋</a:t>
            </a:r>
            <a:endParaRPr lang="en-US" altLang="zh-CN" sz="2400" b="1" smtClean="0"/>
          </a:p>
          <a:p>
            <a:pPr lvl="1" algn="just">
              <a:lnSpc>
                <a:spcPct val="95000"/>
              </a:lnSpc>
              <a:spcBef>
                <a:spcPct val="0"/>
              </a:spcBef>
              <a:buFontTx/>
              <a:buNone/>
            </a:pPr>
            <a:r>
              <a:rPr lang="en-US" altLang="zh-CN" sz="2400" b="1" smtClean="0"/>
              <a:t>	  4		</a:t>
            </a:r>
            <a:r>
              <a:rPr lang="zh-CN" altLang="en-US" sz="2400" b="1" smtClean="0"/>
              <a:t>面包、黄油、鲑鱼、鸡</a:t>
            </a:r>
            <a:endParaRPr lang="en-US" altLang="zh-CN" sz="2400" b="1" smtClean="0"/>
          </a:p>
          <a:p>
            <a:pPr lvl="1" algn="just">
              <a:lnSpc>
                <a:spcPct val="95000"/>
              </a:lnSpc>
              <a:spcBef>
                <a:spcPct val="0"/>
              </a:spcBef>
              <a:buFontTx/>
              <a:buNone/>
            </a:pPr>
            <a:r>
              <a:rPr lang="en-US" altLang="zh-CN" sz="2400" b="1" smtClean="0"/>
              <a:t>	  5		</a:t>
            </a:r>
            <a:r>
              <a:rPr lang="zh-CN" altLang="en-US" sz="2400" b="1" smtClean="0"/>
              <a:t>鸡蛋、面包、黄油</a:t>
            </a:r>
            <a:endParaRPr lang="en-US" altLang="zh-CN" sz="2400" b="1" smtClean="0"/>
          </a:p>
          <a:p>
            <a:pPr lvl="1" algn="just">
              <a:lnSpc>
                <a:spcPct val="95000"/>
              </a:lnSpc>
              <a:spcBef>
                <a:spcPct val="0"/>
              </a:spcBef>
              <a:buFontTx/>
              <a:buNone/>
            </a:pPr>
            <a:r>
              <a:rPr lang="en-US" altLang="zh-CN" sz="2400" b="1" smtClean="0"/>
              <a:t>	  6		</a:t>
            </a:r>
            <a:r>
              <a:rPr lang="zh-CN" altLang="en-US" sz="2400" b="1" smtClean="0"/>
              <a:t>鲑鱼、尿布、牛奶</a:t>
            </a:r>
            <a:endParaRPr lang="en-US" altLang="zh-CN" sz="2400" b="1" smtClean="0"/>
          </a:p>
          <a:p>
            <a:pPr lvl="1" algn="just">
              <a:lnSpc>
                <a:spcPct val="95000"/>
              </a:lnSpc>
              <a:spcBef>
                <a:spcPct val="0"/>
              </a:spcBef>
              <a:buFontTx/>
              <a:buNone/>
            </a:pPr>
            <a:r>
              <a:rPr lang="en-US" altLang="zh-CN" sz="2400" b="1" smtClean="0"/>
              <a:t>	  7		</a:t>
            </a:r>
            <a:r>
              <a:rPr lang="zh-CN" altLang="en-US" sz="2400" b="1" smtClean="0"/>
              <a:t>面包、茶叶、糖、鸡蛋</a:t>
            </a:r>
            <a:endParaRPr lang="en-US" altLang="zh-CN" sz="2400" b="1" smtClean="0"/>
          </a:p>
          <a:p>
            <a:pPr lvl="1" algn="just">
              <a:lnSpc>
                <a:spcPct val="95000"/>
              </a:lnSpc>
              <a:spcBef>
                <a:spcPct val="0"/>
              </a:spcBef>
              <a:buFontTx/>
              <a:buNone/>
            </a:pPr>
            <a:r>
              <a:rPr lang="en-US" altLang="zh-CN" sz="2400" b="1" smtClean="0"/>
              <a:t>	  8		</a:t>
            </a:r>
            <a:r>
              <a:rPr lang="zh-CN" altLang="en-US" sz="2400" b="1" smtClean="0"/>
              <a:t>咖啡、糖、鸡、鸡蛋</a:t>
            </a:r>
            <a:endParaRPr lang="en-US" altLang="zh-CN" sz="2400" b="1" smtClean="0"/>
          </a:p>
          <a:p>
            <a:pPr lvl="1" algn="just">
              <a:lnSpc>
                <a:spcPct val="95000"/>
              </a:lnSpc>
              <a:spcBef>
                <a:spcPct val="0"/>
              </a:spcBef>
              <a:buFontTx/>
              <a:buNone/>
            </a:pPr>
            <a:r>
              <a:rPr lang="en-US" altLang="zh-CN" sz="2400" b="1" smtClean="0"/>
              <a:t>	  9		</a:t>
            </a:r>
            <a:r>
              <a:rPr lang="zh-CN" altLang="en-US" sz="2400" b="1" smtClean="0"/>
              <a:t>面包、尿布、牛奶、盐</a:t>
            </a:r>
            <a:endParaRPr lang="en-US" altLang="zh-CN" sz="2400" b="1" smtClean="0"/>
          </a:p>
          <a:p>
            <a:pPr lvl="1" algn="just">
              <a:lnSpc>
                <a:spcPct val="95000"/>
              </a:lnSpc>
              <a:spcBef>
                <a:spcPct val="0"/>
              </a:spcBef>
              <a:buFontTx/>
              <a:buNone/>
            </a:pPr>
            <a:r>
              <a:rPr lang="en-US" altLang="zh-CN" sz="2400" b="1" smtClean="0"/>
              <a:t>	10		</a:t>
            </a:r>
            <a:r>
              <a:rPr lang="zh-CN" altLang="en-US" sz="2400" b="1" smtClean="0"/>
              <a:t>茶叶、鸡蛋、小甜饼、尿布、牛奶</a:t>
            </a:r>
          </a:p>
        </p:txBody>
      </p:sp>
      <p:sp>
        <p:nvSpPr>
          <p:cNvPr id="6147"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61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0D28CAE-F703-4C15-AB64-E52D7F7A0D49}" type="slidenum">
              <a:rPr lang="zh-CN" altLang="en-US" sz="1400"/>
              <a:pPr/>
              <a:t>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6">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6">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6">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86019"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smtClean="0"/>
              <a:t>PageRank</a:t>
            </a:r>
            <a:r>
              <a:rPr lang="zh-CN" altLang="en-US" b="1" smtClean="0"/>
              <a:t>初步</a:t>
            </a:r>
            <a:endParaRPr lang="en-US" altLang="zh-CN" b="1" smtClean="0"/>
          </a:p>
          <a:p>
            <a:pPr lvl="1" algn="just">
              <a:spcBef>
                <a:spcPts val="338"/>
              </a:spcBef>
              <a:buFontTx/>
              <a:buNone/>
            </a:pPr>
            <a:r>
              <a:rPr lang="en-US" altLang="zh-CN" b="1" smtClean="0"/>
              <a:t>2. Google</a:t>
            </a:r>
            <a:r>
              <a:rPr lang="zh-CN" altLang="en-US" b="1" smtClean="0"/>
              <a:t>的对策</a:t>
            </a:r>
            <a:endParaRPr lang="en-US" altLang="zh-CN" b="1" smtClean="0"/>
          </a:p>
          <a:p>
            <a:pPr lvl="1" algn="just">
              <a:spcBef>
                <a:spcPts val="338"/>
              </a:spcBef>
            </a:pPr>
            <a:r>
              <a:rPr lang="zh-CN" altLang="en-US" b="1" smtClean="0"/>
              <a:t>使用</a:t>
            </a:r>
            <a:r>
              <a:rPr lang="en-US" altLang="zh-CN" b="1" smtClean="0"/>
              <a:t>PageRank</a:t>
            </a:r>
            <a:r>
              <a:rPr lang="zh-CN" altLang="en-US" b="1" smtClean="0"/>
              <a:t>技术来模拟</a:t>
            </a:r>
            <a:r>
              <a:rPr lang="en-US" altLang="zh-CN" b="1" smtClean="0"/>
              <a:t>Web</a:t>
            </a:r>
            <a:r>
              <a:rPr lang="zh-CN" altLang="en-US" b="1" smtClean="0"/>
              <a:t>漫游者的行为：他们从随机页面出发，每次从当前网页随机地选择出链前行，该过程可以迭代多次。最终，较多漫游者访问的网页则重要性较高。在决定查询应答顺序时，</a:t>
            </a:r>
            <a:r>
              <a:rPr lang="en-US" altLang="zh-CN" b="1" smtClean="0"/>
              <a:t>Google</a:t>
            </a:r>
            <a:r>
              <a:rPr lang="zh-CN" altLang="en-US" b="1" smtClean="0"/>
              <a:t>把重要页面放在前面</a:t>
            </a:r>
            <a:endParaRPr lang="en-US" altLang="zh-CN" b="1" smtClean="0"/>
          </a:p>
          <a:p>
            <a:pPr lvl="1" algn="just">
              <a:spcBef>
                <a:spcPts val="338"/>
              </a:spcBef>
            </a:pPr>
            <a:r>
              <a:rPr lang="zh-CN" altLang="en-US" b="1" smtClean="0"/>
              <a:t>在判断网页内容时</a:t>
            </a:r>
            <a:r>
              <a:rPr lang="en-US" altLang="zh-CN" b="1" smtClean="0"/>
              <a:t>, </a:t>
            </a:r>
            <a:r>
              <a:rPr lang="zh-CN" altLang="en-US" b="1" smtClean="0"/>
              <a:t>不仅考虑网页上出现的词项，还考虑有链接指向该网页的网页中所使用的词项</a:t>
            </a:r>
            <a:endParaRPr lang="en-US" altLang="zh-CN" b="1" smtClean="0"/>
          </a:p>
        </p:txBody>
      </p:sp>
      <p:sp>
        <p:nvSpPr>
          <p:cNvPr id="5222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C2637D5-102F-4F4F-8A46-38098412061C}" type="slidenum">
              <a:rPr lang="zh-CN" altLang="en-US" sz="1400"/>
              <a:pPr/>
              <a:t>50</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88067"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dirty="0" smtClean="0"/>
              <a:t>PageRank</a:t>
            </a:r>
            <a:r>
              <a:rPr lang="zh-CN" altLang="en-US" b="1" dirty="0" smtClean="0"/>
              <a:t>初步</a:t>
            </a:r>
            <a:endParaRPr lang="en-US" altLang="zh-CN" b="1" dirty="0" smtClean="0"/>
          </a:p>
          <a:p>
            <a:pPr lvl="1" algn="just">
              <a:spcBef>
                <a:spcPts val="338"/>
              </a:spcBef>
              <a:buFontTx/>
              <a:buNone/>
            </a:pPr>
            <a:r>
              <a:rPr lang="en-US" altLang="zh-CN" b="1" dirty="0" smtClean="0"/>
              <a:t>3. </a:t>
            </a:r>
            <a:r>
              <a:rPr lang="zh-CN" altLang="en-US" b="1" dirty="0" smtClean="0"/>
              <a:t>最简单的</a:t>
            </a:r>
            <a:r>
              <a:rPr lang="en-US" altLang="zh-CN" b="1" dirty="0" smtClean="0"/>
              <a:t>PageRank</a:t>
            </a:r>
            <a:r>
              <a:rPr lang="zh-CN" altLang="en-US" b="1" dirty="0" smtClean="0"/>
              <a:t>举例</a:t>
            </a:r>
            <a:endParaRPr lang="en-US" altLang="zh-CN" b="1" dirty="0" smtClean="0"/>
          </a:p>
          <a:p>
            <a:pPr lvl="1" algn="just">
              <a:spcBef>
                <a:spcPts val="338"/>
              </a:spcBef>
            </a:pPr>
            <a:r>
              <a:rPr lang="en-US" altLang="zh-CN" b="1" dirty="0" smtClean="0"/>
              <a:t>PageRank</a:t>
            </a:r>
            <a:r>
              <a:rPr lang="zh-CN" altLang="en-US" b="1" dirty="0" smtClean="0"/>
              <a:t>：网页集</a:t>
            </a:r>
            <a:r>
              <a:rPr lang="zh-CN" altLang="en-US" b="1" dirty="0" smtClean="0">
                <a:sym typeface="Symbol" panose="05050102010706020507" pitchFamily="18" charset="2"/>
              </a:rPr>
              <a:t>实数，值越大则网页越重要</a:t>
            </a:r>
            <a:endParaRPr lang="en-US" altLang="zh-CN" b="1" dirty="0" smtClean="0">
              <a:sym typeface="Symbol" panose="05050102010706020507" pitchFamily="18" charset="2"/>
            </a:endParaRPr>
          </a:p>
          <a:p>
            <a:pPr lvl="1" algn="just">
              <a:spcBef>
                <a:spcPts val="338"/>
              </a:spcBef>
            </a:pPr>
            <a:r>
              <a:rPr lang="zh-CN" altLang="en-US" b="1" dirty="0" smtClean="0">
                <a:sym typeface="Symbol" panose="05050102010706020507" pitchFamily="18" charset="2"/>
              </a:rPr>
              <a:t>定义网页的</a:t>
            </a:r>
            <a:r>
              <a:rPr lang="en-US" altLang="zh-CN" b="1" dirty="0" smtClean="0">
                <a:sym typeface="Symbol" panose="05050102010706020507" pitchFamily="18" charset="2"/>
              </a:rPr>
              <a:t>Web</a:t>
            </a:r>
            <a:r>
              <a:rPr lang="zh-CN" altLang="en-US" b="1" dirty="0" smtClean="0">
                <a:sym typeface="Symbol" panose="05050102010706020507" pitchFamily="18" charset="2"/>
              </a:rPr>
              <a:t>迁移矩阵</a:t>
            </a:r>
            <a:r>
              <a:rPr lang="en-US" altLang="zh-CN" b="1" i="1" dirty="0" smtClean="0">
                <a:sym typeface="Symbol" panose="05050102010706020507" pitchFamily="18" charset="2"/>
              </a:rPr>
              <a:t>M</a:t>
            </a:r>
            <a:r>
              <a:rPr lang="zh-CN" altLang="en-US" b="1" dirty="0" smtClean="0">
                <a:sym typeface="Symbol" panose="05050102010706020507" pitchFamily="18" charset="2"/>
              </a:rPr>
              <a:t>来描述随机漫游者的下一步访问行为</a:t>
            </a:r>
            <a:endParaRPr lang="en-US" altLang="zh-CN" b="1" dirty="0" smtClean="0">
              <a:sym typeface="Symbol" panose="05050102010706020507" pitchFamily="18" charset="2"/>
            </a:endParaRPr>
          </a:p>
          <a:p>
            <a:pPr lvl="1" algn="just">
              <a:spcBef>
                <a:spcPts val="338"/>
              </a:spcBef>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例：从</a:t>
            </a:r>
            <a:r>
              <a:rPr lang="en-US" altLang="zh-CN" b="1" i="1" dirty="0" smtClean="0">
                <a:sym typeface="Symbol" panose="05050102010706020507" pitchFamily="18" charset="2"/>
              </a:rPr>
              <a:t>A</a:t>
            </a:r>
            <a:r>
              <a:rPr lang="zh-CN" altLang="en-US" b="1" dirty="0" smtClean="0">
                <a:sym typeface="Symbol" panose="05050102010706020507" pitchFamily="18" charset="2"/>
              </a:rPr>
              <a:t>出发，以</a:t>
            </a:r>
            <a:r>
              <a:rPr lang="en-US" altLang="zh-CN" b="1" dirty="0" smtClean="0">
                <a:sym typeface="Symbol" panose="05050102010706020507" pitchFamily="18" charset="2"/>
              </a:rPr>
              <a:t>1/3</a:t>
            </a:r>
            <a:r>
              <a:rPr lang="zh-CN" altLang="en-US" b="1" dirty="0" smtClean="0">
                <a:sym typeface="Symbol" panose="05050102010706020507" pitchFamily="18" charset="2"/>
              </a:rPr>
              <a:t>的概率</a:t>
            </a:r>
            <a:endParaRPr lang="en-US" altLang="zh-CN" b="1" dirty="0" smtClean="0">
              <a:sym typeface="Symbol" panose="05050102010706020507" pitchFamily="18" charset="2"/>
            </a:endParaRPr>
          </a:p>
          <a:p>
            <a:pPr lvl="1" algn="just">
              <a:spcBef>
                <a:spcPts val="338"/>
              </a:spcBef>
              <a:buFontTx/>
              <a:buNone/>
            </a:pPr>
            <a:r>
              <a:rPr lang="zh-CN" altLang="en-US" b="1" dirty="0" smtClean="0">
                <a:sym typeface="Symbol" panose="05050102010706020507" pitchFamily="18" charset="2"/>
              </a:rPr>
              <a:t>访问</a:t>
            </a:r>
            <a:r>
              <a:rPr lang="en-US" altLang="zh-CN" b="1" i="1" dirty="0" smtClean="0">
                <a:sym typeface="Symbol" panose="05050102010706020507" pitchFamily="18" charset="2"/>
              </a:rPr>
              <a:t>B</a:t>
            </a:r>
            <a:r>
              <a:rPr lang="zh-CN" altLang="en-US" b="1" dirty="0" smtClean="0">
                <a:sym typeface="Symbol" panose="05050102010706020507" pitchFamily="18" charset="2"/>
              </a:rPr>
              <a:t>、</a:t>
            </a:r>
            <a:r>
              <a:rPr lang="en-US" altLang="zh-CN" b="1" i="1" dirty="0" smtClean="0">
                <a:sym typeface="Symbol" panose="05050102010706020507" pitchFamily="18" charset="2"/>
              </a:rPr>
              <a:t>C</a:t>
            </a:r>
            <a:r>
              <a:rPr lang="zh-CN" altLang="en-US" b="1" dirty="0" smtClean="0">
                <a:sym typeface="Symbol" panose="05050102010706020507" pitchFamily="18" charset="2"/>
              </a:rPr>
              <a:t>和</a:t>
            </a:r>
            <a:endParaRPr lang="en-US" altLang="zh-CN" b="1" dirty="0" smtClean="0">
              <a:sym typeface="Symbol" panose="05050102010706020507" pitchFamily="18" charset="2"/>
            </a:endParaRPr>
          </a:p>
          <a:p>
            <a:pPr lvl="1" algn="just">
              <a:spcBef>
                <a:spcPts val="338"/>
              </a:spcBef>
              <a:buFontTx/>
              <a:buNone/>
            </a:pPr>
            <a:r>
              <a:rPr lang="en-US" altLang="zh-CN" b="1" i="1" dirty="0" smtClean="0">
                <a:sym typeface="Symbol" panose="05050102010706020507" pitchFamily="18" charset="2"/>
              </a:rPr>
              <a:t>D</a:t>
            </a:r>
            <a:r>
              <a:rPr lang="zh-CN" altLang="en-US" b="1" dirty="0" smtClean="0">
                <a:sym typeface="Symbol" panose="05050102010706020507" pitchFamily="18" charset="2"/>
              </a:rPr>
              <a:t>，访问</a:t>
            </a:r>
            <a:r>
              <a:rPr lang="en-US" altLang="zh-CN" b="1" i="1" dirty="0" smtClean="0">
                <a:sym typeface="Symbol" panose="05050102010706020507" pitchFamily="18" charset="2"/>
              </a:rPr>
              <a:t>A</a:t>
            </a:r>
            <a:r>
              <a:rPr lang="zh-CN" altLang="en-US" b="1" dirty="0" smtClean="0">
                <a:sym typeface="Symbol" panose="05050102010706020507" pitchFamily="18" charset="2"/>
              </a:rPr>
              <a:t>的</a:t>
            </a:r>
            <a:endParaRPr lang="en-US" altLang="zh-CN" b="1" dirty="0" smtClean="0">
              <a:sym typeface="Symbol" panose="05050102010706020507" pitchFamily="18" charset="2"/>
            </a:endParaRPr>
          </a:p>
          <a:p>
            <a:pPr lvl="1" algn="just">
              <a:spcBef>
                <a:spcPts val="338"/>
              </a:spcBef>
              <a:buFontTx/>
              <a:buNone/>
            </a:pPr>
            <a:r>
              <a:rPr lang="zh-CN" altLang="en-US" b="1" dirty="0" smtClean="0">
                <a:sym typeface="Symbol" panose="05050102010706020507" pitchFamily="18" charset="2"/>
              </a:rPr>
              <a:t>概率为</a:t>
            </a:r>
            <a:r>
              <a:rPr lang="en-US" altLang="zh-CN" b="1" dirty="0" smtClean="0">
                <a:sym typeface="Symbol" panose="05050102010706020507" pitchFamily="18" charset="2"/>
              </a:rPr>
              <a:t>0</a:t>
            </a:r>
            <a:endParaRPr lang="en-US" altLang="zh-CN" b="1" dirty="0" smtClean="0"/>
          </a:p>
          <a:p>
            <a:pPr lvl="1" algn="just">
              <a:spcBef>
                <a:spcPts val="338"/>
              </a:spcBef>
              <a:buFontTx/>
              <a:buNone/>
            </a:pPr>
            <a:endParaRPr lang="en-US" altLang="zh-CN" b="1" dirty="0" smtClean="0"/>
          </a:p>
        </p:txBody>
      </p:sp>
      <p:grpSp>
        <p:nvGrpSpPr>
          <p:cNvPr id="2" name="组合 27"/>
          <p:cNvGrpSpPr>
            <a:grpSpLocks/>
          </p:cNvGrpSpPr>
          <p:nvPr/>
        </p:nvGrpSpPr>
        <p:grpSpPr bwMode="auto">
          <a:xfrm>
            <a:off x="2286000" y="4214813"/>
            <a:ext cx="3286125" cy="2297112"/>
            <a:chOff x="1071538" y="3786190"/>
            <a:chExt cx="3286148" cy="2297810"/>
          </a:xfrm>
        </p:grpSpPr>
        <p:grpSp>
          <p:nvGrpSpPr>
            <p:cNvPr id="53269" name="组合 24"/>
            <p:cNvGrpSpPr>
              <a:grpSpLocks/>
            </p:cNvGrpSpPr>
            <p:nvPr/>
          </p:nvGrpSpPr>
          <p:grpSpPr bwMode="auto">
            <a:xfrm>
              <a:off x="1857356" y="4214818"/>
              <a:ext cx="2500330" cy="1869182"/>
              <a:chOff x="1857356" y="4214818"/>
              <a:chExt cx="2500330" cy="1869182"/>
            </a:xfrm>
          </p:grpSpPr>
          <p:sp>
            <p:nvSpPr>
              <p:cNvPr id="53272" name="左中括号 19"/>
              <p:cNvSpPr>
                <a:spLocks/>
              </p:cNvSpPr>
              <p:nvPr/>
            </p:nvSpPr>
            <p:spPr bwMode="auto">
              <a:xfrm>
                <a:off x="187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2" name="矩形 21"/>
              <p:cNvSpPr/>
              <p:nvPr/>
            </p:nvSpPr>
            <p:spPr bwMode="auto">
              <a:xfrm>
                <a:off x="1857356" y="4214945"/>
                <a:ext cx="2500329" cy="1857940"/>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  0   1/2   1   0</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1/2   0   0</a:t>
                </a:r>
                <a:endParaRPr lang="zh-CN" altLang="en-US" sz="2800" b="1" dirty="0">
                  <a:latin typeface="+mn-lt"/>
                  <a:ea typeface="宋体" charset="-122"/>
                </a:endParaRPr>
              </a:p>
            </p:txBody>
          </p:sp>
          <p:sp>
            <p:nvSpPr>
              <p:cNvPr id="53274" name="左中括号 23"/>
              <p:cNvSpPr>
                <a:spLocks/>
              </p:cNvSpPr>
              <p:nvPr/>
            </p:nvSpPr>
            <p:spPr bwMode="auto">
              <a:xfrm rot="10800000">
                <a:off x="403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26" name="矩形 25"/>
            <p:cNvSpPr/>
            <p:nvPr/>
          </p:nvSpPr>
          <p:spPr bwMode="auto">
            <a:xfrm>
              <a:off x="2000233" y="3786190"/>
              <a:ext cx="2286016" cy="500214"/>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A    B    C   D</a:t>
              </a:r>
              <a:endParaRPr lang="zh-CN" altLang="en-US" sz="2800" b="1" i="1" dirty="0">
                <a:latin typeface="+mn-lt"/>
                <a:ea typeface="宋体" charset="-122"/>
              </a:endParaRPr>
            </a:p>
          </p:txBody>
        </p:sp>
        <p:sp>
          <p:nvSpPr>
            <p:cNvPr id="27" name="矩形 26"/>
            <p:cNvSpPr/>
            <p:nvPr/>
          </p:nvSpPr>
          <p:spPr bwMode="auto">
            <a:xfrm>
              <a:off x="1071538" y="4858078"/>
              <a:ext cx="857256" cy="500215"/>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M </a:t>
              </a:r>
              <a:r>
                <a:rPr lang="en-US" altLang="zh-CN" sz="2800" b="1" dirty="0">
                  <a:latin typeface="+mn-lt"/>
                  <a:ea typeface="宋体" charset="-122"/>
                </a:rPr>
                <a:t>=</a:t>
              </a:r>
              <a:endParaRPr lang="zh-CN" altLang="en-US" sz="2800" b="1" i="1" dirty="0">
                <a:latin typeface="+mn-lt"/>
                <a:ea typeface="宋体" charset="-122"/>
              </a:endParaRPr>
            </a:p>
          </p:txBody>
        </p:sp>
      </p:grpSp>
      <p:grpSp>
        <p:nvGrpSpPr>
          <p:cNvPr id="5" name="组合 24"/>
          <p:cNvGrpSpPr>
            <a:grpSpLocks/>
          </p:cNvGrpSpPr>
          <p:nvPr/>
        </p:nvGrpSpPr>
        <p:grpSpPr bwMode="auto">
          <a:xfrm>
            <a:off x="5715000" y="3929063"/>
            <a:ext cx="3143250" cy="2730500"/>
            <a:chOff x="5715000" y="3929063"/>
            <a:chExt cx="3143250" cy="2730500"/>
          </a:xfrm>
        </p:grpSpPr>
        <p:grpSp>
          <p:nvGrpSpPr>
            <p:cNvPr id="53255" name="组合 18"/>
            <p:cNvGrpSpPr>
              <a:grpSpLocks/>
            </p:cNvGrpSpPr>
            <p:nvPr/>
          </p:nvGrpSpPr>
          <p:grpSpPr bwMode="auto">
            <a:xfrm>
              <a:off x="5715000" y="3929063"/>
              <a:ext cx="3143250" cy="2730500"/>
              <a:chOff x="5715008" y="3929066"/>
              <a:chExt cx="3143272" cy="2730934"/>
            </a:xfrm>
          </p:grpSpPr>
          <p:grpSp>
            <p:nvGrpSpPr>
              <p:cNvPr id="53257" name="组合 13"/>
              <p:cNvGrpSpPr>
                <a:grpSpLocks/>
              </p:cNvGrpSpPr>
              <p:nvPr/>
            </p:nvGrpSpPr>
            <p:grpSpPr bwMode="auto">
              <a:xfrm>
                <a:off x="6120000" y="4320000"/>
                <a:ext cx="2340000" cy="2340000"/>
                <a:chOff x="6120000" y="4320000"/>
                <a:chExt cx="2340000" cy="2340000"/>
              </a:xfrm>
            </p:grpSpPr>
            <p:sp>
              <p:nvSpPr>
                <p:cNvPr id="4" name="椭圆 3"/>
                <p:cNvSpPr/>
                <p:nvPr/>
              </p:nvSpPr>
              <p:spPr bwMode="auto">
                <a:xfrm>
                  <a:off x="6119824"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A</a:t>
                  </a:r>
                  <a:endParaRPr lang="zh-CN" altLang="en-US" sz="2800" b="1" i="1" dirty="0">
                    <a:latin typeface="+mn-lt"/>
                    <a:ea typeface="宋体" charset="-122"/>
                  </a:endParaRPr>
                </a:p>
              </p:txBody>
            </p:sp>
            <p:sp>
              <p:nvSpPr>
                <p:cNvPr id="6" name="椭圆 5"/>
                <p:cNvSpPr/>
                <p:nvPr/>
              </p:nvSpPr>
              <p:spPr bwMode="auto">
                <a:xfrm>
                  <a:off x="7920061"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B</a:t>
                  </a:r>
                  <a:endParaRPr lang="zh-CN" altLang="en-US" sz="2800" b="1" i="1" dirty="0">
                    <a:latin typeface="+mn-lt"/>
                    <a:ea typeface="宋体" charset="-122"/>
                  </a:endParaRPr>
                </a:p>
              </p:txBody>
            </p:sp>
            <p:sp>
              <p:nvSpPr>
                <p:cNvPr id="7" name="椭圆 6"/>
                <p:cNvSpPr/>
                <p:nvPr/>
              </p:nvSpPr>
              <p:spPr bwMode="auto">
                <a:xfrm>
                  <a:off x="6119824"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C</a:t>
                  </a:r>
                  <a:endParaRPr lang="zh-CN" altLang="en-US" sz="2800" b="1" i="1" dirty="0">
                    <a:latin typeface="+mn-lt"/>
                    <a:ea typeface="宋体" charset="-122"/>
                  </a:endParaRPr>
                </a:p>
              </p:txBody>
            </p:sp>
            <p:sp>
              <p:nvSpPr>
                <p:cNvPr id="8" name="椭圆 7"/>
                <p:cNvSpPr/>
                <p:nvPr/>
              </p:nvSpPr>
              <p:spPr bwMode="auto">
                <a:xfrm>
                  <a:off x="7920061"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D</a:t>
                  </a:r>
                  <a:endParaRPr lang="zh-CN" altLang="en-US" sz="2800" b="1" i="1" dirty="0">
                    <a:latin typeface="+mn-lt"/>
                    <a:ea typeface="宋体" charset="-122"/>
                  </a:endParaRPr>
                </a:p>
              </p:txBody>
            </p:sp>
            <p:cxnSp>
              <p:nvCxnSpPr>
                <p:cNvPr id="53265" name="直接箭头连接符 9"/>
                <p:cNvCxnSpPr>
                  <a:cxnSpLocks noChangeShapeType="1"/>
                  <a:stCxn id="4" idx="6"/>
                  <a:endCxn id="6" idx="2"/>
                </p:cNvCxnSpPr>
                <p:nvPr/>
              </p:nvCxnSpPr>
              <p:spPr bwMode="auto">
                <a:xfrm>
                  <a:off x="6660000" y="45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3266" name="直接箭头连接符 10"/>
                <p:cNvCxnSpPr>
                  <a:cxnSpLocks noChangeShapeType="1"/>
                </p:cNvCxnSpPr>
                <p:nvPr/>
              </p:nvCxnSpPr>
              <p:spPr bwMode="auto">
                <a:xfrm rot="10800000">
                  <a:off x="6660000" y="63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3267" name="直接箭头连接符 11"/>
                <p:cNvCxnSpPr>
                  <a:cxnSpLocks noChangeShapeType="1"/>
                </p:cNvCxnSpPr>
                <p:nvPr/>
              </p:nvCxnSpPr>
              <p:spPr bwMode="auto">
                <a:xfrm rot="5400000">
                  <a:off x="57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3268" name="直接箭头连接符 12"/>
                <p:cNvCxnSpPr>
                  <a:cxnSpLocks noChangeShapeType="1"/>
                </p:cNvCxnSpPr>
                <p:nvPr/>
              </p:nvCxnSpPr>
              <p:spPr bwMode="auto">
                <a:xfrm rot="-5400000">
                  <a:off x="75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15" name="弧形 14"/>
              <p:cNvSpPr/>
              <p:nvPr/>
            </p:nvSpPr>
            <p:spPr bwMode="auto">
              <a:xfrm>
                <a:off x="6286512" y="3929066"/>
                <a:ext cx="2000264" cy="785937"/>
              </a:xfrm>
              <a:prstGeom prst="arc">
                <a:avLst>
                  <a:gd name="adj1" fmla="val 10708756"/>
                  <a:gd name="adj2" fmla="val 30406"/>
                </a:avLst>
              </a:prstGeom>
              <a:noFill/>
              <a:ln w="25400" cap="flat" cmpd="sng" algn="ctr">
                <a:solidFill>
                  <a:schemeClr val="tx1"/>
                </a:solidFill>
                <a:prstDash val="solid"/>
                <a:round/>
                <a:headEnd type="stealth" w="lg" len="lg"/>
                <a:tailEnd type="none" w="med"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7" name="弧形 16"/>
              <p:cNvSpPr/>
              <p:nvPr/>
            </p:nvSpPr>
            <p:spPr bwMode="auto">
              <a:xfrm rot="5400000">
                <a:off x="7465087" y="5108032"/>
                <a:ext cx="2000568" cy="785817"/>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8" name="弧形 17"/>
              <p:cNvSpPr/>
              <p:nvPr/>
            </p:nvSpPr>
            <p:spPr bwMode="auto">
              <a:xfrm rot="-5400000">
                <a:off x="5107634" y="5108031"/>
                <a:ext cx="2000568" cy="785819"/>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grpSp>
        <p:cxnSp>
          <p:nvCxnSpPr>
            <p:cNvPr id="53256" name="直接箭头连接符 9"/>
            <p:cNvCxnSpPr>
              <a:cxnSpLocks noChangeShapeType="1"/>
            </p:cNvCxnSpPr>
            <p:nvPr/>
          </p:nvCxnSpPr>
          <p:spPr bwMode="auto">
            <a:xfrm rot="2700000">
              <a:off x="6277590" y="5498853"/>
              <a:ext cx="201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53254" name="灯片编号占位符 27"/>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4BA1388-9BEA-4AB9-9CBD-100A514393D0}" type="slidenum">
              <a:rPr lang="zh-CN" altLang="en-US" sz="1400"/>
              <a:pPr/>
              <a:t>51</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80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80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80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90115"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dirty="0" smtClean="0"/>
              <a:t>PageRank</a:t>
            </a:r>
            <a:r>
              <a:rPr lang="zh-CN" altLang="en-US" b="1" dirty="0" smtClean="0"/>
              <a:t>初步</a:t>
            </a:r>
            <a:endParaRPr lang="en-US" altLang="zh-CN" b="1" dirty="0" smtClean="0"/>
          </a:p>
          <a:p>
            <a:pPr lvl="1" algn="just">
              <a:spcBef>
                <a:spcPts val="338"/>
              </a:spcBef>
              <a:buFontTx/>
              <a:buNone/>
            </a:pPr>
            <a:r>
              <a:rPr lang="en-US" altLang="zh-CN" b="1" dirty="0" smtClean="0"/>
              <a:t>3. </a:t>
            </a:r>
            <a:r>
              <a:rPr lang="zh-CN" altLang="en-US" b="1" dirty="0" smtClean="0"/>
              <a:t>最简单的</a:t>
            </a:r>
            <a:r>
              <a:rPr lang="en-US" altLang="zh-CN" b="1" dirty="0" smtClean="0"/>
              <a:t>PageRank</a:t>
            </a:r>
            <a:r>
              <a:rPr lang="zh-CN" altLang="en-US" b="1" dirty="0" smtClean="0"/>
              <a:t>举例</a:t>
            </a:r>
            <a:endParaRPr lang="en-US" altLang="zh-CN" b="1" dirty="0" smtClean="0"/>
          </a:p>
          <a:p>
            <a:pPr lvl="1" algn="just">
              <a:spcBef>
                <a:spcPts val="338"/>
              </a:spcBef>
            </a:pPr>
            <a:r>
              <a:rPr lang="zh-CN" altLang="en-US" b="1" dirty="0" smtClean="0"/>
              <a:t>随机漫游者位置的概率分布可通过一个</a:t>
            </a:r>
            <a:r>
              <a:rPr lang="en-US" altLang="zh-CN" b="1" i="1" dirty="0" smtClean="0"/>
              <a:t>n</a:t>
            </a:r>
            <a:r>
              <a:rPr lang="zh-CN" altLang="en-US" b="1" dirty="0" smtClean="0"/>
              <a:t>维向量</a:t>
            </a:r>
            <a:r>
              <a:rPr lang="en-US" altLang="zh-CN" b="1" i="1" dirty="0" smtClean="0"/>
              <a:t>v</a:t>
            </a:r>
            <a:r>
              <a:rPr lang="zh-CN" altLang="en-US" b="1" dirty="0" smtClean="0"/>
              <a:t>来描述，每个分量表示处于相应网页的概率</a:t>
            </a:r>
            <a:endParaRPr lang="en-US" altLang="zh-CN" b="1" dirty="0" smtClean="0"/>
          </a:p>
          <a:p>
            <a:pPr lvl="1" algn="just">
              <a:spcBef>
                <a:spcPts val="338"/>
              </a:spcBef>
              <a:buFontTx/>
              <a:buNone/>
            </a:pPr>
            <a:r>
              <a:rPr lang="en-US" altLang="zh-CN" b="1" dirty="0" smtClean="0"/>
              <a:t>	</a:t>
            </a:r>
            <a:r>
              <a:rPr lang="zh-CN" altLang="en-US" b="1" dirty="0" smtClean="0"/>
              <a:t>例</a:t>
            </a:r>
            <a:r>
              <a:rPr lang="en-US" altLang="zh-CN" b="1" dirty="0" smtClean="0"/>
              <a:t>(</a:t>
            </a:r>
            <a:r>
              <a:rPr lang="zh-CN" altLang="en-US" b="1" dirty="0" smtClean="0"/>
              <a:t>续</a:t>
            </a:r>
            <a:r>
              <a:rPr lang="en-US" altLang="zh-CN" b="1" dirty="0" smtClean="0"/>
              <a:t>)</a:t>
            </a:r>
            <a:r>
              <a:rPr lang="zh-CN" altLang="en-US" b="1" dirty="0" smtClean="0"/>
              <a:t>：假定处于各网页的初始概率相等</a:t>
            </a:r>
            <a:endParaRPr lang="en-US" altLang="zh-CN" b="1" dirty="0" smtClean="0"/>
          </a:p>
          <a:p>
            <a:pPr lvl="1" algn="just">
              <a:spcBef>
                <a:spcPts val="338"/>
              </a:spcBef>
            </a:pPr>
            <a:r>
              <a:rPr lang="en-US" altLang="zh-CN" b="1" i="1" dirty="0" err="1" smtClean="0"/>
              <a:t>M</a:t>
            </a:r>
            <a:r>
              <a:rPr lang="en-US" altLang="zh-CN" b="1" i="1" baseline="30000" dirty="0" err="1" smtClean="0"/>
              <a:t>k</a:t>
            </a:r>
            <a:r>
              <a:rPr lang="en-US" altLang="zh-CN" b="1" i="1" dirty="0" err="1" smtClean="0"/>
              <a:t>v</a:t>
            </a:r>
            <a:r>
              <a:rPr lang="zh-CN" altLang="en-US" b="1" dirty="0" smtClean="0"/>
              <a:t>是随机漫游者</a:t>
            </a:r>
            <a:r>
              <a:rPr lang="en-US" altLang="zh-CN" b="1" i="1" dirty="0" smtClean="0"/>
              <a:t>k</a:t>
            </a:r>
            <a:r>
              <a:rPr lang="zh-CN" altLang="en-US" b="1" dirty="0" smtClean="0"/>
              <a:t>步后的概率分</a:t>
            </a:r>
            <a:endParaRPr lang="en-US" altLang="zh-CN" b="1" dirty="0" smtClean="0"/>
          </a:p>
          <a:p>
            <a:pPr lvl="1" algn="just">
              <a:spcBef>
                <a:spcPts val="338"/>
              </a:spcBef>
              <a:buFontTx/>
              <a:buNone/>
            </a:pPr>
            <a:r>
              <a:rPr lang="zh-CN" altLang="en-US" b="1" dirty="0" smtClean="0"/>
              <a:t>布向量</a:t>
            </a:r>
            <a:endParaRPr lang="en-US" altLang="zh-CN" b="1" dirty="0" smtClean="0"/>
          </a:p>
          <a:p>
            <a:pPr lvl="1" algn="just">
              <a:spcBef>
                <a:spcPts val="338"/>
              </a:spcBef>
            </a:pPr>
            <a:endParaRPr lang="en-US" altLang="zh-CN" b="1" dirty="0" smtClean="0"/>
          </a:p>
        </p:txBody>
      </p:sp>
      <p:grpSp>
        <p:nvGrpSpPr>
          <p:cNvPr id="54276" name="组合 29"/>
          <p:cNvGrpSpPr>
            <a:grpSpLocks/>
          </p:cNvGrpSpPr>
          <p:nvPr/>
        </p:nvGrpSpPr>
        <p:grpSpPr bwMode="auto">
          <a:xfrm>
            <a:off x="5715000" y="3929063"/>
            <a:ext cx="3143250" cy="2730500"/>
            <a:chOff x="5715000" y="3929063"/>
            <a:chExt cx="3143250" cy="2730500"/>
          </a:xfrm>
        </p:grpSpPr>
        <p:grpSp>
          <p:nvGrpSpPr>
            <p:cNvPr id="54291" name="组合 18"/>
            <p:cNvGrpSpPr>
              <a:grpSpLocks/>
            </p:cNvGrpSpPr>
            <p:nvPr/>
          </p:nvGrpSpPr>
          <p:grpSpPr bwMode="auto">
            <a:xfrm>
              <a:off x="5715000" y="3929063"/>
              <a:ext cx="3143250" cy="2730500"/>
              <a:chOff x="5715008" y="3929066"/>
              <a:chExt cx="3143272" cy="2730934"/>
            </a:xfrm>
          </p:grpSpPr>
          <p:grpSp>
            <p:nvGrpSpPr>
              <p:cNvPr id="54293" name="组合 13"/>
              <p:cNvGrpSpPr>
                <a:grpSpLocks/>
              </p:cNvGrpSpPr>
              <p:nvPr/>
            </p:nvGrpSpPr>
            <p:grpSpPr bwMode="auto">
              <a:xfrm>
                <a:off x="6120000" y="4320000"/>
                <a:ext cx="2340000" cy="2340000"/>
                <a:chOff x="6120000" y="4320000"/>
                <a:chExt cx="2340000" cy="2340000"/>
              </a:xfrm>
            </p:grpSpPr>
            <p:sp>
              <p:nvSpPr>
                <p:cNvPr id="4" name="椭圆 3"/>
                <p:cNvSpPr/>
                <p:nvPr/>
              </p:nvSpPr>
              <p:spPr bwMode="auto">
                <a:xfrm>
                  <a:off x="6119824"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A</a:t>
                  </a:r>
                  <a:endParaRPr lang="zh-CN" altLang="en-US" sz="2800" b="1" i="1" dirty="0">
                    <a:latin typeface="+mn-lt"/>
                    <a:ea typeface="宋体" charset="-122"/>
                  </a:endParaRPr>
                </a:p>
              </p:txBody>
            </p:sp>
            <p:sp>
              <p:nvSpPr>
                <p:cNvPr id="6" name="椭圆 5"/>
                <p:cNvSpPr/>
                <p:nvPr/>
              </p:nvSpPr>
              <p:spPr bwMode="auto">
                <a:xfrm>
                  <a:off x="7920061"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B</a:t>
                  </a:r>
                  <a:endParaRPr lang="zh-CN" altLang="en-US" sz="2800" b="1" i="1" dirty="0">
                    <a:latin typeface="+mn-lt"/>
                    <a:ea typeface="宋体" charset="-122"/>
                  </a:endParaRPr>
                </a:p>
              </p:txBody>
            </p:sp>
            <p:sp>
              <p:nvSpPr>
                <p:cNvPr id="7" name="椭圆 6"/>
                <p:cNvSpPr/>
                <p:nvPr/>
              </p:nvSpPr>
              <p:spPr bwMode="auto">
                <a:xfrm>
                  <a:off x="6119824"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C</a:t>
                  </a:r>
                  <a:endParaRPr lang="zh-CN" altLang="en-US" sz="2800" b="1" i="1" dirty="0">
                    <a:latin typeface="+mn-lt"/>
                    <a:ea typeface="宋体" charset="-122"/>
                  </a:endParaRPr>
                </a:p>
              </p:txBody>
            </p:sp>
            <p:sp>
              <p:nvSpPr>
                <p:cNvPr id="8" name="椭圆 7"/>
                <p:cNvSpPr/>
                <p:nvPr/>
              </p:nvSpPr>
              <p:spPr bwMode="auto">
                <a:xfrm>
                  <a:off x="7920061"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D</a:t>
                  </a:r>
                  <a:endParaRPr lang="zh-CN" altLang="en-US" sz="2800" b="1" i="1" dirty="0">
                    <a:latin typeface="+mn-lt"/>
                    <a:ea typeface="宋体" charset="-122"/>
                  </a:endParaRPr>
                </a:p>
              </p:txBody>
            </p:sp>
            <p:cxnSp>
              <p:nvCxnSpPr>
                <p:cNvPr id="54301" name="直接箭头连接符 9"/>
                <p:cNvCxnSpPr>
                  <a:cxnSpLocks noChangeShapeType="1"/>
                  <a:stCxn id="4" idx="6"/>
                  <a:endCxn id="6" idx="2"/>
                </p:cNvCxnSpPr>
                <p:nvPr/>
              </p:nvCxnSpPr>
              <p:spPr bwMode="auto">
                <a:xfrm>
                  <a:off x="6660000" y="45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4302" name="直接箭头连接符 10"/>
                <p:cNvCxnSpPr>
                  <a:cxnSpLocks noChangeShapeType="1"/>
                </p:cNvCxnSpPr>
                <p:nvPr/>
              </p:nvCxnSpPr>
              <p:spPr bwMode="auto">
                <a:xfrm rot="10800000">
                  <a:off x="6660000" y="63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4303" name="直接箭头连接符 11"/>
                <p:cNvCxnSpPr>
                  <a:cxnSpLocks noChangeShapeType="1"/>
                </p:cNvCxnSpPr>
                <p:nvPr/>
              </p:nvCxnSpPr>
              <p:spPr bwMode="auto">
                <a:xfrm rot="5400000">
                  <a:off x="57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4304" name="直接箭头连接符 12"/>
                <p:cNvCxnSpPr>
                  <a:cxnSpLocks noChangeShapeType="1"/>
                </p:cNvCxnSpPr>
                <p:nvPr/>
              </p:nvCxnSpPr>
              <p:spPr bwMode="auto">
                <a:xfrm rot="-5400000">
                  <a:off x="75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15" name="弧形 14"/>
              <p:cNvSpPr/>
              <p:nvPr/>
            </p:nvSpPr>
            <p:spPr bwMode="auto">
              <a:xfrm>
                <a:off x="6286512" y="3929066"/>
                <a:ext cx="2000264" cy="785937"/>
              </a:xfrm>
              <a:prstGeom prst="arc">
                <a:avLst>
                  <a:gd name="adj1" fmla="val 10708756"/>
                  <a:gd name="adj2" fmla="val 30406"/>
                </a:avLst>
              </a:prstGeom>
              <a:noFill/>
              <a:ln w="25400" cap="flat" cmpd="sng" algn="ctr">
                <a:solidFill>
                  <a:schemeClr val="tx1"/>
                </a:solidFill>
                <a:prstDash val="solid"/>
                <a:round/>
                <a:headEnd type="stealth" w="lg" len="lg"/>
                <a:tailEnd type="none" w="med"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7" name="弧形 16"/>
              <p:cNvSpPr/>
              <p:nvPr/>
            </p:nvSpPr>
            <p:spPr bwMode="auto">
              <a:xfrm rot="5400000">
                <a:off x="7465087" y="5108032"/>
                <a:ext cx="2000568" cy="785817"/>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8" name="弧形 17"/>
              <p:cNvSpPr/>
              <p:nvPr/>
            </p:nvSpPr>
            <p:spPr bwMode="auto">
              <a:xfrm rot="-5400000">
                <a:off x="5107634" y="5108031"/>
                <a:ext cx="2000568" cy="785819"/>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grpSp>
        <p:cxnSp>
          <p:nvCxnSpPr>
            <p:cNvPr id="54292" name="直接箭头连接符 9"/>
            <p:cNvCxnSpPr>
              <a:cxnSpLocks noChangeShapeType="1"/>
            </p:cNvCxnSpPr>
            <p:nvPr/>
          </p:nvCxnSpPr>
          <p:spPr bwMode="auto">
            <a:xfrm rot="2700000">
              <a:off x="6277590" y="5498853"/>
              <a:ext cx="201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grpSp>
        <p:nvGrpSpPr>
          <p:cNvPr id="54277" name="组合 31"/>
          <p:cNvGrpSpPr>
            <a:grpSpLocks/>
          </p:cNvGrpSpPr>
          <p:nvPr/>
        </p:nvGrpSpPr>
        <p:grpSpPr bwMode="auto">
          <a:xfrm>
            <a:off x="1428750" y="4143375"/>
            <a:ext cx="4000500" cy="2371725"/>
            <a:chOff x="1428750" y="4143380"/>
            <a:chExt cx="4000500" cy="2371719"/>
          </a:xfrm>
        </p:grpSpPr>
        <p:grpSp>
          <p:nvGrpSpPr>
            <p:cNvPr id="54279" name="组合 27"/>
            <p:cNvGrpSpPr>
              <a:grpSpLocks/>
            </p:cNvGrpSpPr>
            <p:nvPr/>
          </p:nvGrpSpPr>
          <p:grpSpPr bwMode="auto">
            <a:xfrm>
              <a:off x="1428750" y="4214813"/>
              <a:ext cx="3286125" cy="2297112"/>
              <a:chOff x="1071538" y="3786190"/>
              <a:chExt cx="3286148" cy="2297810"/>
            </a:xfrm>
          </p:grpSpPr>
          <p:grpSp>
            <p:nvGrpSpPr>
              <p:cNvPr id="54285" name="组合 24"/>
              <p:cNvGrpSpPr>
                <a:grpSpLocks/>
              </p:cNvGrpSpPr>
              <p:nvPr/>
            </p:nvGrpSpPr>
            <p:grpSpPr bwMode="auto">
              <a:xfrm>
                <a:off x="1857356" y="4214818"/>
                <a:ext cx="2500330" cy="1869182"/>
                <a:chOff x="1857356" y="4214818"/>
                <a:chExt cx="2500330" cy="1869182"/>
              </a:xfrm>
            </p:grpSpPr>
            <p:sp>
              <p:nvSpPr>
                <p:cNvPr id="54288" name="左中括号 19"/>
                <p:cNvSpPr>
                  <a:spLocks/>
                </p:cNvSpPr>
                <p:nvPr/>
              </p:nvSpPr>
              <p:spPr bwMode="auto">
                <a:xfrm>
                  <a:off x="187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2" name="矩形 21"/>
                <p:cNvSpPr/>
                <p:nvPr/>
              </p:nvSpPr>
              <p:spPr bwMode="auto">
                <a:xfrm>
                  <a:off x="1857356" y="4214949"/>
                  <a:ext cx="2500329" cy="1857935"/>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  0   1/2   1   0</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1/2   0   0</a:t>
                  </a:r>
                  <a:endParaRPr lang="zh-CN" altLang="en-US" sz="2800" b="1" dirty="0">
                    <a:latin typeface="+mn-lt"/>
                    <a:ea typeface="宋体" charset="-122"/>
                  </a:endParaRPr>
                </a:p>
              </p:txBody>
            </p:sp>
            <p:sp>
              <p:nvSpPr>
                <p:cNvPr id="54290" name="左中括号 23"/>
                <p:cNvSpPr>
                  <a:spLocks/>
                </p:cNvSpPr>
                <p:nvPr/>
              </p:nvSpPr>
              <p:spPr bwMode="auto">
                <a:xfrm rot="10800000">
                  <a:off x="403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26" name="矩形 25"/>
              <p:cNvSpPr/>
              <p:nvPr/>
            </p:nvSpPr>
            <p:spPr bwMode="auto">
              <a:xfrm>
                <a:off x="2000233" y="3786195"/>
                <a:ext cx="2286016" cy="500213"/>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A    B    C   D</a:t>
                </a:r>
                <a:endParaRPr lang="zh-CN" altLang="en-US" sz="2800" b="1" i="1" dirty="0">
                  <a:latin typeface="+mn-lt"/>
                  <a:ea typeface="宋体" charset="-122"/>
                </a:endParaRPr>
              </a:p>
            </p:txBody>
          </p:sp>
          <p:sp>
            <p:nvSpPr>
              <p:cNvPr id="27" name="矩形 26"/>
              <p:cNvSpPr/>
              <p:nvPr/>
            </p:nvSpPr>
            <p:spPr bwMode="auto">
              <a:xfrm>
                <a:off x="1071538" y="4858080"/>
                <a:ext cx="857256" cy="500214"/>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M </a:t>
                </a:r>
                <a:r>
                  <a:rPr lang="en-US" altLang="zh-CN" sz="2800" b="1" dirty="0">
                    <a:latin typeface="+mn-lt"/>
                    <a:ea typeface="宋体" charset="-122"/>
                  </a:rPr>
                  <a:t>=</a:t>
                </a:r>
                <a:endParaRPr lang="zh-CN" altLang="en-US" sz="2800" b="1" i="1" dirty="0">
                  <a:latin typeface="+mn-lt"/>
                  <a:ea typeface="宋体" charset="-122"/>
                </a:endParaRPr>
              </a:p>
            </p:txBody>
          </p:sp>
        </p:grpSp>
        <p:grpSp>
          <p:nvGrpSpPr>
            <p:cNvPr id="54280" name="组合 30"/>
            <p:cNvGrpSpPr>
              <a:grpSpLocks/>
            </p:cNvGrpSpPr>
            <p:nvPr/>
          </p:nvGrpSpPr>
          <p:grpSpPr bwMode="auto">
            <a:xfrm>
              <a:off x="4714875" y="4643438"/>
              <a:ext cx="714375" cy="1871661"/>
              <a:chOff x="6357950" y="642918"/>
              <a:chExt cx="714380" cy="1871437"/>
            </a:xfrm>
          </p:grpSpPr>
          <p:sp>
            <p:nvSpPr>
              <p:cNvPr id="54282"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9" name="矩形 28"/>
              <p:cNvSpPr/>
              <p:nvPr/>
            </p:nvSpPr>
            <p:spPr bwMode="auto">
              <a:xfrm>
                <a:off x="6357950" y="642922"/>
                <a:ext cx="714380" cy="1857148"/>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endParaRPr lang="zh-CN" altLang="en-US" sz="2800" b="1" dirty="0">
                  <a:latin typeface="+mn-lt"/>
                  <a:ea typeface="宋体" charset="-122"/>
                </a:endParaRPr>
              </a:p>
            </p:txBody>
          </p:sp>
          <p:sp>
            <p:nvSpPr>
              <p:cNvPr id="54284"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4281" name="矩形 30"/>
            <p:cNvSpPr>
              <a:spLocks noChangeArrowheads="1"/>
            </p:cNvSpPr>
            <p:nvPr/>
          </p:nvSpPr>
          <p:spPr bwMode="auto">
            <a:xfrm>
              <a:off x="4857752" y="4143380"/>
              <a:ext cx="428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sz="2800" b="1" i="1"/>
                <a:t>v</a:t>
              </a:r>
              <a:endParaRPr lang="zh-CN" altLang="en-US" sz="2800" i="1"/>
            </a:p>
          </p:txBody>
        </p:sp>
      </p:grpSp>
      <p:sp>
        <p:nvSpPr>
          <p:cNvPr id="54278" name="灯片编号占位符 3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32DA79E-7603-4667-A6C8-9C8FF804CC2F}" type="slidenum">
              <a:rPr lang="zh-CN" altLang="en-US" sz="1400"/>
              <a:pPr/>
              <a:t>52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92163"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dirty="0" smtClean="0"/>
              <a:t>PageRank</a:t>
            </a:r>
            <a:r>
              <a:rPr lang="zh-CN" altLang="en-US" b="1" dirty="0" smtClean="0"/>
              <a:t>初步</a:t>
            </a:r>
            <a:endParaRPr lang="en-US" altLang="zh-CN" b="1" dirty="0" smtClean="0"/>
          </a:p>
          <a:p>
            <a:pPr lvl="1" algn="just">
              <a:spcBef>
                <a:spcPts val="338"/>
              </a:spcBef>
              <a:buFontTx/>
              <a:buNone/>
            </a:pPr>
            <a:r>
              <a:rPr lang="en-US" altLang="zh-CN" b="1" dirty="0" smtClean="0"/>
              <a:t>3. </a:t>
            </a:r>
            <a:r>
              <a:rPr lang="zh-CN" altLang="en-US" b="1" dirty="0" smtClean="0"/>
              <a:t>最简单的</a:t>
            </a:r>
            <a:r>
              <a:rPr lang="en-US" altLang="zh-CN" b="1" dirty="0" smtClean="0"/>
              <a:t>PageRank</a:t>
            </a:r>
            <a:r>
              <a:rPr lang="zh-CN" altLang="en-US" b="1" dirty="0" smtClean="0"/>
              <a:t>举例</a:t>
            </a:r>
            <a:endParaRPr lang="en-US" altLang="zh-CN" b="1" dirty="0" smtClean="0"/>
          </a:p>
          <a:p>
            <a:pPr lvl="1" algn="just">
              <a:spcBef>
                <a:spcPts val="338"/>
              </a:spcBef>
            </a:pPr>
            <a:r>
              <a:rPr lang="zh-CN" altLang="en-US" b="1" dirty="0" smtClean="0"/>
              <a:t>在</a:t>
            </a:r>
            <a:r>
              <a:rPr lang="en-US" altLang="zh-CN" b="1" dirty="0" smtClean="0"/>
              <a:t>Web</a:t>
            </a:r>
            <a:r>
              <a:rPr lang="zh-CN" altLang="en-US" b="1" dirty="0" smtClean="0"/>
              <a:t>网页链接图满足一定的条件下，概率分布向量将逼近一个极限分布，它满足</a:t>
            </a:r>
            <a:r>
              <a:rPr lang="en-US" altLang="zh-CN" b="1" dirty="0" smtClean="0"/>
              <a:t>v = </a:t>
            </a:r>
            <a:r>
              <a:rPr lang="en-US" altLang="zh-CN" b="1" i="1" dirty="0" err="1" smtClean="0"/>
              <a:t>M</a:t>
            </a:r>
            <a:r>
              <a:rPr lang="en-US" altLang="zh-CN" b="1" dirty="0" err="1" smtClean="0"/>
              <a:t>v</a:t>
            </a:r>
            <a:endParaRPr lang="en-US" altLang="zh-CN" b="1" dirty="0" smtClean="0"/>
          </a:p>
          <a:p>
            <a:pPr lvl="1" algn="just">
              <a:spcBef>
                <a:spcPts val="338"/>
              </a:spcBef>
            </a:pPr>
            <a:r>
              <a:rPr lang="zh-CN" altLang="en-US" b="1" dirty="0" smtClean="0"/>
              <a:t>并且，若分布向量各分量之和为</a:t>
            </a:r>
            <a:r>
              <a:rPr lang="en-US" altLang="zh-CN" b="1" dirty="0" smtClean="0"/>
              <a:t>1</a:t>
            </a:r>
            <a:r>
              <a:rPr lang="zh-CN" altLang="en-US" b="1" dirty="0" smtClean="0"/>
              <a:t>时，方程</a:t>
            </a:r>
            <a:r>
              <a:rPr lang="en-US" altLang="zh-CN" b="1" dirty="0" smtClean="0"/>
              <a:t>v = </a:t>
            </a:r>
            <a:r>
              <a:rPr lang="en-US" altLang="zh-CN" b="1" i="1" dirty="0" err="1" smtClean="0"/>
              <a:t>M</a:t>
            </a:r>
            <a:r>
              <a:rPr lang="en-US" altLang="zh-CN" b="1" dirty="0" err="1" smtClean="0"/>
              <a:t>v</a:t>
            </a:r>
            <a:r>
              <a:rPr lang="zh-CN" altLang="en-US" b="1" dirty="0" smtClean="0"/>
              <a:t>有唯一解</a:t>
            </a:r>
            <a:endParaRPr lang="en-US" altLang="zh-CN" b="1" dirty="0" smtClean="0"/>
          </a:p>
          <a:p>
            <a:pPr lvl="1" algn="just">
              <a:spcBef>
                <a:spcPts val="338"/>
              </a:spcBef>
            </a:pPr>
            <a:r>
              <a:rPr lang="zh-CN" altLang="en-US" b="1" dirty="0" smtClean="0"/>
              <a:t>在常规情况下，可用高斯消去法解方程</a:t>
            </a:r>
            <a:r>
              <a:rPr lang="en-US" altLang="zh-CN" b="1" dirty="0" smtClean="0"/>
              <a:t>v = </a:t>
            </a:r>
            <a:r>
              <a:rPr lang="en-US" altLang="zh-CN" b="1" i="1" dirty="0" err="1" smtClean="0"/>
              <a:t>M</a:t>
            </a:r>
            <a:r>
              <a:rPr lang="en-US" altLang="zh-CN" b="1" dirty="0" err="1" smtClean="0"/>
              <a:t>v</a:t>
            </a:r>
            <a:endParaRPr lang="en-US" altLang="zh-CN" b="1" dirty="0" smtClean="0"/>
          </a:p>
          <a:p>
            <a:pPr lvl="1" algn="just">
              <a:spcBef>
                <a:spcPts val="338"/>
              </a:spcBef>
            </a:pPr>
            <a:r>
              <a:rPr lang="zh-CN" altLang="en-US" b="1" dirty="0" smtClean="0"/>
              <a:t>在实际情况下，图由几百亿甚至几千亿个节点组成，高斯消去法不可行，原因在于其时间复杂度是方程个数的三次方</a:t>
            </a:r>
            <a:endParaRPr lang="en-US" altLang="zh-CN" b="1" dirty="0" smtClean="0"/>
          </a:p>
          <a:p>
            <a:pPr lvl="1" algn="just">
              <a:spcBef>
                <a:spcPts val="338"/>
              </a:spcBef>
            </a:pPr>
            <a:r>
              <a:rPr lang="zh-CN" altLang="en-US" b="1" dirty="0" smtClean="0"/>
              <a:t>若迭代求解，每轮迭代的时间复杂度是平方级</a:t>
            </a:r>
            <a:endParaRPr lang="en-US" altLang="zh-CN" b="1" dirty="0" smtClean="0"/>
          </a:p>
        </p:txBody>
      </p:sp>
      <p:sp>
        <p:nvSpPr>
          <p:cNvPr id="5530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F0D4182-7138-438A-A417-D4009C844EDD}" type="slidenum">
              <a:rPr lang="zh-CN" altLang="en-US" sz="1400"/>
              <a:pPr/>
              <a:t>53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56323"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smtClean="0"/>
              <a:t>PageRank</a:t>
            </a:r>
            <a:r>
              <a:rPr lang="zh-CN" altLang="en-US" b="1" smtClean="0"/>
              <a:t>初步</a:t>
            </a:r>
            <a:endParaRPr lang="en-US" altLang="zh-CN" b="1" smtClean="0"/>
          </a:p>
          <a:p>
            <a:pPr lvl="1" algn="just">
              <a:spcBef>
                <a:spcPts val="338"/>
              </a:spcBef>
              <a:buFontTx/>
              <a:buNone/>
            </a:pPr>
            <a:r>
              <a:rPr lang="en-US" altLang="zh-CN" b="1" smtClean="0"/>
              <a:t>3. </a:t>
            </a:r>
            <a:r>
              <a:rPr lang="zh-CN" altLang="en-US" b="1" smtClean="0"/>
              <a:t>最简单的</a:t>
            </a:r>
            <a:r>
              <a:rPr lang="en-US" altLang="zh-CN" b="1" smtClean="0"/>
              <a:t>PageRank</a:t>
            </a:r>
            <a:r>
              <a:rPr lang="zh-CN" altLang="en-US" b="1" smtClean="0"/>
              <a:t>举例</a:t>
            </a:r>
            <a:endParaRPr lang="en-US" altLang="zh-CN" b="1" smtClean="0"/>
          </a:p>
          <a:p>
            <a:pPr lvl="1" algn="just">
              <a:spcBef>
                <a:spcPts val="338"/>
              </a:spcBef>
            </a:pPr>
            <a:r>
              <a:rPr lang="zh-CN" altLang="en-US" b="1" smtClean="0"/>
              <a:t>例</a:t>
            </a:r>
            <a:r>
              <a:rPr lang="en-US" altLang="zh-CN" b="1" smtClean="0"/>
              <a:t>(</a:t>
            </a:r>
            <a:r>
              <a:rPr lang="zh-CN" altLang="en-US" b="1" smtClean="0"/>
              <a:t>续</a:t>
            </a:r>
            <a:r>
              <a:rPr lang="en-US" altLang="zh-CN" b="1" smtClean="0"/>
              <a:t>)</a:t>
            </a:r>
            <a:r>
              <a:rPr lang="zh-CN" altLang="en-US" b="1" smtClean="0"/>
              <a:t>：对矩阵</a:t>
            </a:r>
            <a:r>
              <a:rPr lang="en-US" altLang="zh-CN" b="1" i="1" smtClean="0"/>
              <a:t>M</a:t>
            </a:r>
            <a:r>
              <a:rPr lang="zh-CN" altLang="en-US" b="1" smtClean="0"/>
              <a:t>进行</a:t>
            </a:r>
            <a:endParaRPr lang="en-US" altLang="zh-CN" b="1" smtClean="0"/>
          </a:p>
          <a:p>
            <a:pPr lvl="1" algn="just">
              <a:spcBef>
                <a:spcPts val="338"/>
              </a:spcBef>
              <a:buFontTx/>
              <a:buNone/>
            </a:pPr>
            <a:r>
              <a:rPr lang="zh-CN" altLang="en-US" b="1" smtClean="0"/>
              <a:t>迭代计算：相当把求解</a:t>
            </a:r>
            <a:endParaRPr lang="en-US" altLang="zh-CN" b="1" smtClean="0"/>
          </a:p>
          <a:p>
            <a:pPr lvl="1" algn="just">
              <a:spcBef>
                <a:spcPts val="338"/>
              </a:spcBef>
              <a:buFontTx/>
              <a:buNone/>
            </a:pPr>
            <a:r>
              <a:rPr lang="zh-CN" altLang="en-US" b="1" smtClean="0"/>
              <a:t>方程</a:t>
            </a:r>
            <a:r>
              <a:rPr lang="en-US" altLang="zh-CN" b="1" smtClean="0"/>
              <a:t>v = </a:t>
            </a:r>
            <a:r>
              <a:rPr lang="en-US" altLang="zh-CN" b="1" i="1" smtClean="0"/>
              <a:t>M</a:t>
            </a:r>
            <a:r>
              <a:rPr lang="en-US" altLang="zh-CN" b="1" smtClean="0"/>
              <a:t>v</a:t>
            </a:r>
            <a:r>
              <a:rPr lang="zh-CN" altLang="en-US" b="1" smtClean="0"/>
              <a:t>转化为找函数</a:t>
            </a:r>
            <a:endParaRPr lang="en-US" altLang="zh-CN" b="1" smtClean="0"/>
          </a:p>
          <a:p>
            <a:pPr lvl="1" algn="just">
              <a:spcBef>
                <a:spcPts val="338"/>
              </a:spcBef>
              <a:buFontTx/>
              <a:buNone/>
            </a:pPr>
            <a:r>
              <a:rPr lang="en-US" altLang="zh-CN" b="1" smtClean="0">
                <a:sym typeface="Symbol" panose="05050102010706020507" pitchFamily="18" charset="2"/>
              </a:rPr>
              <a:t></a:t>
            </a:r>
            <a:r>
              <a:rPr lang="en-US" altLang="zh-CN" b="1" i="1" smtClean="0">
                <a:sym typeface="Symbol" panose="05050102010706020507" pitchFamily="18" charset="2"/>
              </a:rPr>
              <a:t>v</a:t>
            </a:r>
            <a:r>
              <a:rPr lang="en-US" altLang="zh-CN" b="1" smtClean="0"/>
              <a:t>.</a:t>
            </a:r>
            <a:r>
              <a:rPr lang="en-US" altLang="zh-CN" b="1" i="1" smtClean="0"/>
              <a:t>M</a:t>
            </a:r>
            <a:r>
              <a:rPr lang="en-US" altLang="zh-CN" b="1" i="1" smtClean="0">
                <a:sym typeface="Symbol" panose="05050102010706020507" pitchFamily="18" charset="2"/>
              </a:rPr>
              <a:t>v</a:t>
            </a:r>
            <a:r>
              <a:rPr lang="zh-CN" altLang="en-US" b="1" smtClean="0">
                <a:sym typeface="Symbol" panose="05050102010706020507" pitchFamily="18" charset="2"/>
              </a:rPr>
              <a:t>最小不动点的迭代过程</a:t>
            </a:r>
            <a:endParaRPr lang="en-US" altLang="zh-CN" b="1" smtClean="0"/>
          </a:p>
        </p:txBody>
      </p:sp>
      <p:grpSp>
        <p:nvGrpSpPr>
          <p:cNvPr id="56324" name="组合 29"/>
          <p:cNvGrpSpPr>
            <a:grpSpLocks/>
          </p:cNvGrpSpPr>
          <p:nvPr/>
        </p:nvGrpSpPr>
        <p:grpSpPr bwMode="auto">
          <a:xfrm>
            <a:off x="5715000" y="3929063"/>
            <a:ext cx="3143250" cy="2730500"/>
            <a:chOff x="5715000" y="3929063"/>
            <a:chExt cx="3143250" cy="2730500"/>
          </a:xfrm>
        </p:grpSpPr>
        <p:grpSp>
          <p:nvGrpSpPr>
            <p:cNvPr id="56364" name="组合 18"/>
            <p:cNvGrpSpPr>
              <a:grpSpLocks/>
            </p:cNvGrpSpPr>
            <p:nvPr/>
          </p:nvGrpSpPr>
          <p:grpSpPr bwMode="auto">
            <a:xfrm>
              <a:off x="5715000" y="3929063"/>
              <a:ext cx="3143250" cy="2730500"/>
              <a:chOff x="5715008" y="3929066"/>
              <a:chExt cx="3143272" cy="2730934"/>
            </a:xfrm>
          </p:grpSpPr>
          <p:grpSp>
            <p:nvGrpSpPr>
              <p:cNvPr id="56366" name="组合 13"/>
              <p:cNvGrpSpPr>
                <a:grpSpLocks/>
              </p:cNvGrpSpPr>
              <p:nvPr/>
            </p:nvGrpSpPr>
            <p:grpSpPr bwMode="auto">
              <a:xfrm>
                <a:off x="6120000" y="4320000"/>
                <a:ext cx="2340000" cy="2340000"/>
                <a:chOff x="6120000" y="4320000"/>
                <a:chExt cx="2340000" cy="2340000"/>
              </a:xfrm>
            </p:grpSpPr>
            <p:sp>
              <p:nvSpPr>
                <p:cNvPr id="4" name="椭圆 3"/>
                <p:cNvSpPr/>
                <p:nvPr/>
              </p:nvSpPr>
              <p:spPr bwMode="auto">
                <a:xfrm>
                  <a:off x="6119824"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A</a:t>
                  </a:r>
                  <a:endParaRPr lang="zh-CN" altLang="en-US" sz="2800" b="1" i="1" dirty="0">
                    <a:latin typeface="+mn-lt"/>
                    <a:ea typeface="宋体" charset="-122"/>
                  </a:endParaRPr>
                </a:p>
              </p:txBody>
            </p:sp>
            <p:sp>
              <p:nvSpPr>
                <p:cNvPr id="6" name="椭圆 5"/>
                <p:cNvSpPr/>
                <p:nvPr/>
              </p:nvSpPr>
              <p:spPr bwMode="auto">
                <a:xfrm>
                  <a:off x="7920061"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B</a:t>
                  </a:r>
                  <a:endParaRPr lang="zh-CN" altLang="en-US" sz="2800" b="1" i="1" dirty="0">
                    <a:latin typeface="+mn-lt"/>
                    <a:ea typeface="宋体" charset="-122"/>
                  </a:endParaRPr>
                </a:p>
              </p:txBody>
            </p:sp>
            <p:sp>
              <p:nvSpPr>
                <p:cNvPr id="7" name="椭圆 6"/>
                <p:cNvSpPr/>
                <p:nvPr/>
              </p:nvSpPr>
              <p:spPr bwMode="auto">
                <a:xfrm>
                  <a:off x="6119824"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C</a:t>
                  </a:r>
                  <a:endParaRPr lang="zh-CN" altLang="en-US" sz="2800" b="1" i="1" dirty="0">
                    <a:latin typeface="+mn-lt"/>
                    <a:ea typeface="宋体" charset="-122"/>
                  </a:endParaRPr>
                </a:p>
              </p:txBody>
            </p:sp>
            <p:sp>
              <p:nvSpPr>
                <p:cNvPr id="8" name="椭圆 7"/>
                <p:cNvSpPr/>
                <p:nvPr/>
              </p:nvSpPr>
              <p:spPr bwMode="auto">
                <a:xfrm>
                  <a:off x="7920061"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D</a:t>
                  </a:r>
                  <a:endParaRPr lang="zh-CN" altLang="en-US" sz="2800" b="1" i="1" dirty="0">
                    <a:latin typeface="+mn-lt"/>
                    <a:ea typeface="宋体" charset="-122"/>
                  </a:endParaRPr>
                </a:p>
              </p:txBody>
            </p:sp>
            <p:cxnSp>
              <p:nvCxnSpPr>
                <p:cNvPr id="56374" name="直接箭头连接符 9"/>
                <p:cNvCxnSpPr>
                  <a:cxnSpLocks noChangeShapeType="1"/>
                  <a:stCxn id="4" idx="6"/>
                  <a:endCxn id="6" idx="2"/>
                </p:cNvCxnSpPr>
                <p:nvPr/>
              </p:nvCxnSpPr>
              <p:spPr bwMode="auto">
                <a:xfrm>
                  <a:off x="6660000" y="45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6375" name="直接箭头连接符 10"/>
                <p:cNvCxnSpPr>
                  <a:cxnSpLocks noChangeShapeType="1"/>
                </p:cNvCxnSpPr>
                <p:nvPr/>
              </p:nvCxnSpPr>
              <p:spPr bwMode="auto">
                <a:xfrm rot="10800000">
                  <a:off x="6660000" y="63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6376" name="直接箭头连接符 11"/>
                <p:cNvCxnSpPr>
                  <a:cxnSpLocks noChangeShapeType="1"/>
                </p:cNvCxnSpPr>
                <p:nvPr/>
              </p:nvCxnSpPr>
              <p:spPr bwMode="auto">
                <a:xfrm rot="5400000">
                  <a:off x="57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6377" name="直接箭头连接符 12"/>
                <p:cNvCxnSpPr>
                  <a:cxnSpLocks noChangeShapeType="1"/>
                </p:cNvCxnSpPr>
                <p:nvPr/>
              </p:nvCxnSpPr>
              <p:spPr bwMode="auto">
                <a:xfrm rot="-5400000">
                  <a:off x="75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15" name="弧形 14"/>
              <p:cNvSpPr/>
              <p:nvPr/>
            </p:nvSpPr>
            <p:spPr bwMode="auto">
              <a:xfrm>
                <a:off x="6286512" y="3929066"/>
                <a:ext cx="2000264" cy="785937"/>
              </a:xfrm>
              <a:prstGeom prst="arc">
                <a:avLst>
                  <a:gd name="adj1" fmla="val 10708756"/>
                  <a:gd name="adj2" fmla="val 30406"/>
                </a:avLst>
              </a:prstGeom>
              <a:noFill/>
              <a:ln w="25400" cap="flat" cmpd="sng" algn="ctr">
                <a:solidFill>
                  <a:schemeClr val="tx1"/>
                </a:solidFill>
                <a:prstDash val="solid"/>
                <a:round/>
                <a:headEnd type="stealth" w="lg" len="lg"/>
                <a:tailEnd type="none" w="med"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7" name="弧形 16"/>
              <p:cNvSpPr/>
              <p:nvPr/>
            </p:nvSpPr>
            <p:spPr bwMode="auto">
              <a:xfrm rot="5400000">
                <a:off x="7465087" y="5108032"/>
                <a:ext cx="2000568" cy="785817"/>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8" name="弧形 17"/>
              <p:cNvSpPr/>
              <p:nvPr/>
            </p:nvSpPr>
            <p:spPr bwMode="auto">
              <a:xfrm rot="-5400000">
                <a:off x="5107634" y="5108031"/>
                <a:ext cx="2000568" cy="785819"/>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grpSp>
        <p:cxnSp>
          <p:nvCxnSpPr>
            <p:cNvPr id="56365" name="直接箭头连接符 9"/>
            <p:cNvCxnSpPr>
              <a:cxnSpLocks noChangeShapeType="1"/>
            </p:cNvCxnSpPr>
            <p:nvPr/>
          </p:nvCxnSpPr>
          <p:spPr bwMode="auto">
            <a:xfrm rot="2700000">
              <a:off x="6277590" y="5498853"/>
              <a:ext cx="201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grpSp>
        <p:nvGrpSpPr>
          <p:cNvPr id="9" name="组合 55"/>
          <p:cNvGrpSpPr>
            <a:grpSpLocks/>
          </p:cNvGrpSpPr>
          <p:nvPr/>
        </p:nvGrpSpPr>
        <p:grpSpPr bwMode="auto">
          <a:xfrm>
            <a:off x="5003800" y="1331913"/>
            <a:ext cx="857250" cy="2339975"/>
            <a:chOff x="5003800" y="1331913"/>
            <a:chExt cx="857152" cy="2339975"/>
          </a:xfrm>
        </p:grpSpPr>
        <p:grpSp>
          <p:nvGrpSpPr>
            <p:cNvPr id="56359" name="组合 30"/>
            <p:cNvGrpSpPr>
              <a:grpSpLocks/>
            </p:cNvGrpSpPr>
            <p:nvPr/>
          </p:nvGrpSpPr>
          <p:grpSpPr bwMode="auto">
            <a:xfrm>
              <a:off x="5003800" y="1799976"/>
              <a:ext cx="857152" cy="1871912"/>
              <a:chOff x="6357950" y="642918"/>
              <a:chExt cx="714380" cy="1871437"/>
            </a:xfrm>
          </p:grpSpPr>
          <p:sp>
            <p:nvSpPr>
              <p:cNvPr id="56361"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4" name="矩形 43"/>
              <p:cNvSpPr/>
              <p:nvPr/>
            </p:nvSpPr>
            <p:spPr bwMode="auto">
              <a:xfrm>
                <a:off x="6357950" y="643167"/>
                <a:ext cx="714380"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9/24</a:t>
                </a:r>
              </a:p>
              <a:p>
                <a:pPr>
                  <a:spcBef>
                    <a:spcPts val="0"/>
                  </a:spcBef>
                  <a:defRPr/>
                </a:pPr>
                <a:r>
                  <a:rPr lang="en-US" altLang="zh-CN" sz="2800" b="1" dirty="0">
                    <a:latin typeface="+mn-lt"/>
                    <a:ea typeface="宋体" charset="-122"/>
                  </a:rPr>
                  <a:t>5/24</a:t>
                </a:r>
              </a:p>
              <a:p>
                <a:pPr>
                  <a:spcBef>
                    <a:spcPts val="0"/>
                  </a:spcBef>
                  <a:defRPr/>
                </a:pPr>
                <a:r>
                  <a:rPr lang="en-US" altLang="zh-CN" sz="2800" b="1" dirty="0">
                    <a:latin typeface="+mn-lt"/>
                    <a:ea typeface="宋体" charset="-122"/>
                  </a:rPr>
                  <a:t>5/24</a:t>
                </a:r>
              </a:p>
              <a:p>
                <a:pPr>
                  <a:spcBef>
                    <a:spcPts val="0"/>
                  </a:spcBef>
                  <a:defRPr/>
                </a:pPr>
                <a:r>
                  <a:rPr lang="en-US" altLang="zh-CN" sz="2800" b="1" dirty="0">
                    <a:latin typeface="+mn-lt"/>
                    <a:ea typeface="宋体" charset="-122"/>
                  </a:rPr>
                  <a:t>5/24</a:t>
                </a:r>
                <a:endParaRPr lang="zh-CN" altLang="en-US" sz="2800" b="1" dirty="0">
                  <a:latin typeface="+mn-lt"/>
                  <a:ea typeface="宋体" charset="-122"/>
                </a:endParaRPr>
              </a:p>
            </p:txBody>
          </p:sp>
          <p:sp>
            <p:nvSpPr>
              <p:cNvPr id="56363"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5" name="矩形 54"/>
            <p:cNvSpPr/>
            <p:nvPr/>
          </p:nvSpPr>
          <p:spPr bwMode="auto">
            <a:xfrm>
              <a:off x="5003800" y="1331913"/>
              <a:ext cx="714293" cy="644525"/>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err="1">
                  <a:ea typeface="宋体" charset="-122"/>
                </a:rPr>
                <a:t>Mv</a:t>
              </a:r>
              <a:endParaRPr lang="zh-CN" altLang="en-US" sz="2800" b="1" dirty="0">
                <a:latin typeface="+mn-lt"/>
                <a:ea typeface="宋体" charset="-122"/>
              </a:endParaRPr>
            </a:p>
          </p:txBody>
        </p:sp>
      </p:grpSp>
      <p:grpSp>
        <p:nvGrpSpPr>
          <p:cNvPr id="11" name="组合 56"/>
          <p:cNvGrpSpPr>
            <a:grpSpLocks/>
          </p:cNvGrpSpPr>
          <p:nvPr/>
        </p:nvGrpSpPr>
        <p:grpSpPr bwMode="auto">
          <a:xfrm>
            <a:off x="5867400" y="1331913"/>
            <a:ext cx="1062038" cy="2339975"/>
            <a:chOff x="5867696" y="1331913"/>
            <a:chExt cx="1061872" cy="2339975"/>
          </a:xfrm>
        </p:grpSpPr>
        <p:grpSp>
          <p:nvGrpSpPr>
            <p:cNvPr id="56354" name="组合 30"/>
            <p:cNvGrpSpPr>
              <a:grpSpLocks/>
            </p:cNvGrpSpPr>
            <p:nvPr/>
          </p:nvGrpSpPr>
          <p:grpSpPr bwMode="auto">
            <a:xfrm>
              <a:off x="5867696" y="1799976"/>
              <a:ext cx="1061872" cy="1871912"/>
              <a:chOff x="6357950" y="642918"/>
              <a:chExt cx="714380" cy="1871437"/>
            </a:xfrm>
          </p:grpSpPr>
          <p:sp>
            <p:nvSpPr>
              <p:cNvPr id="56356"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8" name="矩形 47"/>
              <p:cNvSpPr/>
              <p:nvPr/>
            </p:nvSpPr>
            <p:spPr bwMode="auto">
              <a:xfrm>
                <a:off x="6357950" y="643167"/>
                <a:ext cx="714380"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15/48</a:t>
                </a:r>
              </a:p>
              <a:p>
                <a:pPr>
                  <a:spcBef>
                    <a:spcPts val="0"/>
                  </a:spcBef>
                  <a:defRPr/>
                </a:pPr>
                <a:r>
                  <a:rPr lang="en-US" altLang="zh-CN" sz="2800" b="1" dirty="0">
                    <a:latin typeface="+mn-lt"/>
                    <a:ea typeface="宋体" charset="-122"/>
                  </a:rPr>
                  <a:t>11/48</a:t>
                </a:r>
              </a:p>
              <a:p>
                <a:pPr>
                  <a:spcBef>
                    <a:spcPts val="0"/>
                  </a:spcBef>
                  <a:defRPr/>
                </a:pPr>
                <a:r>
                  <a:rPr lang="en-US" altLang="zh-CN" sz="2800" b="1" dirty="0">
                    <a:latin typeface="+mn-lt"/>
                    <a:ea typeface="宋体" charset="-122"/>
                  </a:rPr>
                  <a:t>11/48</a:t>
                </a:r>
              </a:p>
              <a:p>
                <a:pPr>
                  <a:spcBef>
                    <a:spcPts val="0"/>
                  </a:spcBef>
                  <a:defRPr/>
                </a:pPr>
                <a:r>
                  <a:rPr lang="en-US" altLang="zh-CN" sz="2800" b="1" dirty="0">
                    <a:latin typeface="+mn-lt"/>
                    <a:ea typeface="宋体" charset="-122"/>
                  </a:rPr>
                  <a:t>11/48</a:t>
                </a:r>
                <a:endParaRPr lang="zh-CN" altLang="en-US" sz="2800" b="1" dirty="0">
                  <a:latin typeface="+mn-lt"/>
                  <a:ea typeface="宋体" charset="-122"/>
                </a:endParaRPr>
              </a:p>
            </p:txBody>
          </p:sp>
          <p:sp>
            <p:nvSpPr>
              <p:cNvPr id="56358"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6355" name="矩形 55"/>
            <p:cNvSpPr>
              <a:spLocks noChangeArrowheads="1"/>
            </p:cNvSpPr>
            <p:nvPr/>
          </p:nvSpPr>
          <p:spPr bwMode="auto">
            <a:xfrm>
              <a:off x="5903691" y="1331913"/>
              <a:ext cx="869044" cy="584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b="1" i="1"/>
                <a:t>M</a:t>
              </a:r>
              <a:r>
                <a:rPr lang="en-US" altLang="zh-CN" b="1" baseline="30000"/>
                <a:t>2</a:t>
              </a:r>
              <a:r>
                <a:rPr lang="en-US" altLang="zh-CN" b="1" i="1"/>
                <a:t>v</a:t>
              </a:r>
              <a:endParaRPr lang="zh-CN" altLang="en-US"/>
            </a:p>
          </p:txBody>
        </p:sp>
      </p:grpSp>
      <p:grpSp>
        <p:nvGrpSpPr>
          <p:cNvPr id="13" name="组合 57"/>
          <p:cNvGrpSpPr>
            <a:grpSpLocks/>
          </p:cNvGrpSpPr>
          <p:nvPr/>
        </p:nvGrpSpPr>
        <p:grpSpPr bwMode="auto">
          <a:xfrm>
            <a:off x="6911975" y="1331913"/>
            <a:ext cx="1062038" cy="2339975"/>
            <a:chOff x="6911570" y="1331913"/>
            <a:chExt cx="1061872" cy="2339975"/>
          </a:xfrm>
        </p:grpSpPr>
        <p:grpSp>
          <p:nvGrpSpPr>
            <p:cNvPr id="56349" name="组合 30"/>
            <p:cNvGrpSpPr>
              <a:grpSpLocks/>
            </p:cNvGrpSpPr>
            <p:nvPr/>
          </p:nvGrpSpPr>
          <p:grpSpPr bwMode="auto">
            <a:xfrm>
              <a:off x="6911570" y="1799976"/>
              <a:ext cx="1061872" cy="1871912"/>
              <a:chOff x="6357950" y="642918"/>
              <a:chExt cx="714380" cy="1871437"/>
            </a:xfrm>
          </p:grpSpPr>
          <p:sp>
            <p:nvSpPr>
              <p:cNvPr id="56351"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52" name="矩形 51"/>
              <p:cNvSpPr/>
              <p:nvPr/>
            </p:nvSpPr>
            <p:spPr bwMode="auto">
              <a:xfrm>
                <a:off x="6357950" y="643167"/>
                <a:ext cx="714380"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11/32</a:t>
                </a:r>
              </a:p>
              <a:p>
                <a:pPr>
                  <a:spcBef>
                    <a:spcPts val="0"/>
                  </a:spcBef>
                  <a:defRPr/>
                </a:pPr>
                <a:r>
                  <a:rPr lang="en-US" altLang="zh-CN" sz="2800" b="1" dirty="0">
                    <a:latin typeface="+mn-lt"/>
                    <a:ea typeface="宋体" charset="-122"/>
                  </a:rPr>
                  <a:t>7/32</a:t>
                </a:r>
              </a:p>
              <a:p>
                <a:pPr>
                  <a:spcBef>
                    <a:spcPts val="0"/>
                  </a:spcBef>
                  <a:defRPr/>
                </a:pPr>
                <a:r>
                  <a:rPr lang="en-US" altLang="zh-CN" sz="2800" b="1" dirty="0">
                    <a:latin typeface="+mn-lt"/>
                    <a:ea typeface="宋体" charset="-122"/>
                  </a:rPr>
                  <a:t>7/32</a:t>
                </a:r>
              </a:p>
              <a:p>
                <a:pPr>
                  <a:spcBef>
                    <a:spcPts val="0"/>
                  </a:spcBef>
                  <a:defRPr/>
                </a:pPr>
                <a:r>
                  <a:rPr lang="en-US" altLang="zh-CN" sz="2800" b="1" dirty="0">
                    <a:latin typeface="+mn-lt"/>
                    <a:ea typeface="宋体" charset="-122"/>
                  </a:rPr>
                  <a:t>7/32</a:t>
                </a:r>
                <a:endParaRPr lang="zh-CN" altLang="en-US" sz="2800" b="1" dirty="0">
                  <a:latin typeface="+mn-lt"/>
                  <a:ea typeface="宋体" charset="-122"/>
                </a:endParaRPr>
              </a:p>
            </p:txBody>
          </p:sp>
          <p:sp>
            <p:nvSpPr>
              <p:cNvPr id="56353"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6350" name="矩形 56"/>
            <p:cNvSpPr>
              <a:spLocks noChangeArrowheads="1"/>
            </p:cNvSpPr>
            <p:nvPr/>
          </p:nvSpPr>
          <p:spPr bwMode="auto">
            <a:xfrm>
              <a:off x="6929021" y="1331913"/>
              <a:ext cx="869044" cy="584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b="1" i="1"/>
                <a:t>M</a:t>
              </a:r>
              <a:r>
                <a:rPr lang="en-US" altLang="zh-CN" b="1" baseline="30000"/>
                <a:t>3</a:t>
              </a:r>
              <a:r>
                <a:rPr lang="en-US" altLang="zh-CN" b="1" i="1"/>
                <a:t>v</a:t>
              </a:r>
              <a:endParaRPr lang="zh-CN" altLang="en-US"/>
            </a:p>
          </p:txBody>
        </p:sp>
      </p:grpSp>
      <p:grpSp>
        <p:nvGrpSpPr>
          <p:cNvPr id="16" name="组合 58"/>
          <p:cNvGrpSpPr>
            <a:grpSpLocks/>
          </p:cNvGrpSpPr>
          <p:nvPr/>
        </p:nvGrpSpPr>
        <p:grpSpPr bwMode="auto">
          <a:xfrm>
            <a:off x="7858125" y="1331913"/>
            <a:ext cx="1219200" cy="2339975"/>
            <a:chOff x="7858125" y="1331913"/>
            <a:chExt cx="1219200" cy="2339975"/>
          </a:xfrm>
        </p:grpSpPr>
        <p:grpSp>
          <p:nvGrpSpPr>
            <p:cNvPr id="56343" name="组合 30"/>
            <p:cNvGrpSpPr>
              <a:grpSpLocks/>
            </p:cNvGrpSpPr>
            <p:nvPr/>
          </p:nvGrpSpPr>
          <p:grpSpPr bwMode="auto">
            <a:xfrm>
              <a:off x="8351396" y="1799976"/>
              <a:ext cx="714289" cy="1871912"/>
              <a:chOff x="6357950" y="642918"/>
              <a:chExt cx="714380" cy="1871437"/>
            </a:xfrm>
          </p:grpSpPr>
          <p:sp>
            <p:nvSpPr>
              <p:cNvPr id="56346"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 name="矩形 35"/>
              <p:cNvSpPr/>
              <p:nvPr/>
            </p:nvSpPr>
            <p:spPr bwMode="auto">
              <a:xfrm>
                <a:off x="6358392" y="643167"/>
                <a:ext cx="714466"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3/9</a:t>
                </a:r>
              </a:p>
              <a:p>
                <a:pPr>
                  <a:spcBef>
                    <a:spcPts val="0"/>
                  </a:spcBef>
                  <a:defRPr/>
                </a:pPr>
                <a:r>
                  <a:rPr lang="en-US" altLang="zh-CN" sz="2800" b="1" dirty="0">
                    <a:latin typeface="+mn-lt"/>
                    <a:ea typeface="宋体" charset="-122"/>
                  </a:rPr>
                  <a:t>2/9</a:t>
                </a:r>
              </a:p>
              <a:p>
                <a:pPr>
                  <a:spcBef>
                    <a:spcPts val="0"/>
                  </a:spcBef>
                  <a:defRPr/>
                </a:pPr>
                <a:r>
                  <a:rPr lang="en-US" altLang="zh-CN" sz="2800" b="1" dirty="0">
                    <a:latin typeface="+mn-lt"/>
                    <a:ea typeface="宋体" charset="-122"/>
                  </a:rPr>
                  <a:t>2/9</a:t>
                </a:r>
              </a:p>
              <a:p>
                <a:pPr>
                  <a:spcBef>
                    <a:spcPts val="0"/>
                  </a:spcBef>
                  <a:defRPr/>
                </a:pPr>
                <a:r>
                  <a:rPr lang="en-US" altLang="zh-CN" sz="2800" b="1" dirty="0">
                    <a:latin typeface="+mn-lt"/>
                    <a:ea typeface="宋体" charset="-122"/>
                  </a:rPr>
                  <a:t>2/9</a:t>
                </a:r>
                <a:endParaRPr lang="zh-CN" altLang="en-US" sz="2800" b="1" dirty="0">
                  <a:latin typeface="+mn-lt"/>
                  <a:ea typeface="宋体" charset="-122"/>
                </a:endParaRPr>
              </a:p>
            </p:txBody>
          </p:sp>
          <p:sp>
            <p:nvSpPr>
              <p:cNvPr id="56348"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4" name="矩形 53"/>
            <p:cNvSpPr/>
            <p:nvPr/>
          </p:nvSpPr>
          <p:spPr bwMode="auto">
            <a:xfrm>
              <a:off x="7858125" y="2357438"/>
              <a:ext cx="500063" cy="642937"/>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a:t>
              </a:r>
              <a:endParaRPr lang="zh-CN" altLang="en-US" sz="2800" b="1" dirty="0">
                <a:latin typeface="+mn-lt"/>
                <a:ea typeface="宋体" charset="-122"/>
              </a:endParaRPr>
            </a:p>
          </p:txBody>
        </p:sp>
        <p:sp>
          <p:nvSpPr>
            <p:cNvPr id="56345" name="矩形 57"/>
            <p:cNvSpPr>
              <a:spLocks noChangeArrowheads="1"/>
            </p:cNvSpPr>
            <p:nvPr/>
          </p:nvSpPr>
          <p:spPr bwMode="auto">
            <a:xfrm>
              <a:off x="8171417" y="1331913"/>
              <a:ext cx="905908" cy="5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800" b="1"/>
                <a:t>极限</a:t>
              </a:r>
              <a:endParaRPr lang="zh-CN" altLang="en-US" sz="2800"/>
            </a:p>
          </p:txBody>
        </p:sp>
      </p:grpSp>
      <p:grpSp>
        <p:nvGrpSpPr>
          <p:cNvPr id="56329" name="组合 60"/>
          <p:cNvGrpSpPr>
            <a:grpSpLocks/>
          </p:cNvGrpSpPr>
          <p:nvPr/>
        </p:nvGrpSpPr>
        <p:grpSpPr bwMode="auto">
          <a:xfrm>
            <a:off x="1428750" y="4143375"/>
            <a:ext cx="4000500" cy="2371725"/>
            <a:chOff x="1428750" y="4143380"/>
            <a:chExt cx="4000500" cy="2371719"/>
          </a:xfrm>
        </p:grpSpPr>
        <p:grpSp>
          <p:nvGrpSpPr>
            <p:cNvPr id="56331" name="组合 27"/>
            <p:cNvGrpSpPr>
              <a:grpSpLocks/>
            </p:cNvGrpSpPr>
            <p:nvPr/>
          </p:nvGrpSpPr>
          <p:grpSpPr bwMode="auto">
            <a:xfrm>
              <a:off x="1428750" y="4214813"/>
              <a:ext cx="3286125" cy="2297112"/>
              <a:chOff x="1071538" y="3786190"/>
              <a:chExt cx="3286148" cy="2297810"/>
            </a:xfrm>
          </p:grpSpPr>
          <p:grpSp>
            <p:nvGrpSpPr>
              <p:cNvPr id="56337" name="组合 24"/>
              <p:cNvGrpSpPr>
                <a:grpSpLocks/>
              </p:cNvGrpSpPr>
              <p:nvPr/>
            </p:nvGrpSpPr>
            <p:grpSpPr bwMode="auto">
              <a:xfrm>
                <a:off x="1857356" y="4214818"/>
                <a:ext cx="2500330" cy="1869182"/>
                <a:chOff x="1857356" y="4214818"/>
                <a:chExt cx="2500330" cy="1869182"/>
              </a:xfrm>
            </p:grpSpPr>
            <p:sp>
              <p:nvSpPr>
                <p:cNvPr id="56340" name="左中括号 19"/>
                <p:cNvSpPr>
                  <a:spLocks/>
                </p:cNvSpPr>
                <p:nvPr/>
              </p:nvSpPr>
              <p:spPr bwMode="auto">
                <a:xfrm>
                  <a:off x="187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2" name="矩形 21"/>
                <p:cNvSpPr/>
                <p:nvPr/>
              </p:nvSpPr>
              <p:spPr bwMode="auto">
                <a:xfrm>
                  <a:off x="1857356" y="4214949"/>
                  <a:ext cx="2500329" cy="1857935"/>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  0   1/2   1   0</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1/2   0   0</a:t>
                  </a:r>
                  <a:endParaRPr lang="zh-CN" altLang="en-US" sz="2800" b="1" dirty="0">
                    <a:latin typeface="+mn-lt"/>
                    <a:ea typeface="宋体" charset="-122"/>
                  </a:endParaRPr>
                </a:p>
              </p:txBody>
            </p:sp>
            <p:sp>
              <p:nvSpPr>
                <p:cNvPr id="56342" name="左中括号 23"/>
                <p:cNvSpPr>
                  <a:spLocks/>
                </p:cNvSpPr>
                <p:nvPr/>
              </p:nvSpPr>
              <p:spPr bwMode="auto">
                <a:xfrm rot="10800000">
                  <a:off x="403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26" name="矩形 25"/>
              <p:cNvSpPr/>
              <p:nvPr/>
            </p:nvSpPr>
            <p:spPr bwMode="auto">
              <a:xfrm>
                <a:off x="2000233" y="3786195"/>
                <a:ext cx="2286016" cy="500213"/>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A    B    C   D</a:t>
                </a:r>
                <a:endParaRPr lang="zh-CN" altLang="en-US" sz="2800" b="1" i="1" dirty="0">
                  <a:latin typeface="+mn-lt"/>
                  <a:ea typeface="宋体" charset="-122"/>
                </a:endParaRPr>
              </a:p>
            </p:txBody>
          </p:sp>
          <p:sp>
            <p:nvSpPr>
              <p:cNvPr id="27" name="矩形 26"/>
              <p:cNvSpPr/>
              <p:nvPr/>
            </p:nvSpPr>
            <p:spPr bwMode="auto">
              <a:xfrm>
                <a:off x="1071538" y="4858080"/>
                <a:ext cx="857256" cy="500214"/>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M </a:t>
                </a:r>
                <a:r>
                  <a:rPr lang="en-US" altLang="zh-CN" sz="2800" b="1" dirty="0">
                    <a:latin typeface="+mn-lt"/>
                    <a:ea typeface="宋体" charset="-122"/>
                  </a:rPr>
                  <a:t>=</a:t>
                </a:r>
                <a:endParaRPr lang="zh-CN" altLang="en-US" sz="2800" b="1" i="1" dirty="0">
                  <a:latin typeface="+mn-lt"/>
                  <a:ea typeface="宋体" charset="-122"/>
                </a:endParaRPr>
              </a:p>
            </p:txBody>
          </p:sp>
        </p:grpSp>
        <p:grpSp>
          <p:nvGrpSpPr>
            <p:cNvPr id="56332" name="组合 30"/>
            <p:cNvGrpSpPr>
              <a:grpSpLocks/>
            </p:cNvGrpSpPr>
            <p:nvPr/>
          </p:nvGrpSpPr>
          <p:grpSpPr bwMode="auto">
            <a:xfrm>
              <a:off x="4714875" y="4643438"/>
              <a:ext cx="714375" cy="1871661"/>
              <a:chOff x="6357950" y="642918"/>
              <a:chExt cx="714380" cy="1871437"/>
            </a:xfrm>
          </p:grpSpPr>
          <p:sp>
            <p:nvSpPr>
              <p:cNvPr id="56334"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9" name="矩形 28"/>
              <p:cNvSpPr/>
              <p:nvPr/>
            </p:nvSpPr>
            <p:spPr bwMode="auto">
              <a:xfrm>
                <a:off x="6357950" y="642922"/>
                <a:ext cx="714380" cy="1857148"/>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endParaRPr lang="zh-CN" altLang="en-US" sz="2800" b="1" dirty="0">
                  <a:latin typeface="+mn-lt"/>
                  <a:ea typeface="宋体" charset="-122"/>
                </a:endParaRPr>
              </a:p>
            </p:txBody>
          </p:sp>
          <p:sp>
            <p:nvSpPr>
              <p:cNvPr id="56336"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6333" name="矩形 59"/>
            <p:cNvSpPr>
              <a:spLocks noChangeArrowheads="1"/>
            </p:cNvSpPr>
            <p:nvPr/>
          </p:nvSpPr>
          <p:spPr bwMode="auto">
            <a:xfrm>
              <a:off x="4857752" y="4143380"/>
              <a:ext cx="428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sz="2800" b="1" i="1"/>
                <a:t>v</a:t>
              </a:r>
              <a:endParaRPr lang="zh-CN" altLang="en-US" sz="2800" i="1"/>
            </a:p>
          </p:txBody>
        </p:sp>
      </p:grpSp>
      <p:sp>
        <p:nvSpPr>
          <p:cNvPr id="56330" name="灯片编号占位符 5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FE2DA2C-E148-41A6-8999-3B3002FD0147}" type="slidenum">
              <a:rPr lang="zh-CN" altLang="en-US" sz="1400"/>
              <a:pPr/>
              <a:t>54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30188" y="228600"/>
            <a:ext cx="8640762" cy="1152525"/>
          </a:xfrm>
        </p:spPr>
        <p:txBody>
          <a:bodyPr/>
          <a:lstStyle/>
          <a:p>
            <a:r>
              <a:rPr lang="zh-CN" altLang="en-US" b="1" smtClean="0">
                <a:solidFill>
                  <a:srgbClr val="FFFF00"/>
                </a:solidFill>
                <a:sym typeface="Symbol" panose="05050102010706020507" pitchFamily="18" charset="2"/>
              </a:rPr>
              <a:t>大数据的分析</a:t>
            </a:r>
            <a:endParaRPr lang="zh-CN" altLang="en-US" b="1" smtClean="0"/>
          </a:p>
        </p:txBody>
      </p:sp>
      <p:sp>
        <p:nvSpPr>
          <p:cNvPr id="57347" name="Rectangle 3"/>
          <p:cNvSpPr>
            <a:spLocks noGrp="1" noChangeArrowheads="1"/>
          </p:cNvSpPr>
          <p:nvPr>
            <p:ph type="body" idx="1"/>
          </p:nvPr>
        </p:nvSpPr>
        <p:spPr>
          <a:xfrm>
            <a:off x="287338" y="1438275"/>
            <a:ext cx="8640762" cy="5040313"/>
          </a:xfrm>
          <a:noFill/>
        </p:spPr>
        <p:txBody>
          <a:bodyPr/>
          <a:lstStyle/>
          <a:p>
            <a:pPr algn="just">
              <a:spcBef>
                <a:spcPts val="338"/>
              </a:spcBef>
            </a:pPr>
            <a:r>
              <a:rPr lang="en-US" altLang="zh-CN" b="1" smtClean="0"/>
              <a:t>PageRank</a:t>
            </a:r>
            <a:r>
              <a:rPr lang="zh-CN" altLang="en-US" b="1" smtClean="0"/>
              <a:t>初步</a:t>
            </a:r>
            <a:endParaRPr lang="en-US" altLang="zh-CN" b="1" smtClean="0"/>
          </a:p>
          <a:p>
            <a:pPr lvl="1" algn="just">
              <a:spcBef>
                <a:spcPts val="338"/>
              </a:spcBef>
              <a:buFontTx/>
              <a:buNone/>
            </a:pPr>
            <a:r>
              <a:rPr lang="en-US" altLang="zh-CN" b="1" smtClean="0"/>
              <a:t>3. </a:t>
            </a:r>
            <a:r>
              <a:rPr lang="zh-CN" altLang="en-US" b="1" smtClean="0"/>
              <a:t>最简单的</a:t>
            </a:r>
            <a:r>
              <a:rPr lang="en-US" altLang="zh-CN" b="1" smtClean="0"/>
              <a:t>PageRank</a:t>
            </a:r>
            <a:r>
              <a:rPr lang="zh-CN" altLang="en-US" b="1" smtClean="0"/>
              <a:t>举例</a:t>
            </a:r>
            <a:endParaRPr lang="en-US" altLang="zh-CN" b="1" smtClean="0"/>
          </a:p>
          <a:p>
            <a:pPr lvl="1" algn="just">
              <a:spcBef>
                <a:spcPts val="338"/>
              </a:spcBef>
            </a:pPr>
            <a:r>
              <a:rPr lang="zh-CN" altLang="en-US" b="1" smtClean="0"/>
              <a:t>需要基于</a:t>
            </a:r>
            <a:r>
              <a:rPr lang="en-US" altLang="zh-CN" b="1" smtClean="0"/>
              <a:t>MapReduce</a:t>
            </a:r>
            <a:r>
              <a:rPr lang="zh-CN" altLang="en-US" b="1" smtClean="0"/>
              <a:t>进</a:t>
            </a:r>
            <a:endParaRPr lang="en-US" altLang="zh-CN" b="1" smtClean="0"/>
          </a:p>
          <a:p>
            <a:pPr lvl="1" algn="just">
              <a:spcBef>
                <a:spcPts val="338"/>
              </a:spcBef>
              <a:buFontTx/>
              <a:buNone/>
            </a:pPr>
            <a:r>
              <a:rPr lang="zh-CN" altLang="en-US" b="1" smtClean="0"/>
              <a:t>行</a:t>
            </a:r>
            <a:r>
              <a:rPr lang="en-US" altLang="zh-CN" b="1" smtClean="0"/>
              <a:t>PageRank</a:t>
            </a:r>
            <a:r>
              <a:rPr lang="zh-CN" altLang="en-US" b="1" smtClean="0"/>
              <a:t>的迭代计算</a:t>
            </a:r>
            <a:endParaRPr lang="en-US" altLang="zh-CN" b="1" smtClean="0"/>
          </a:p>
        </p:txBody>
      </p:sp>
      <p:grpSp>
        <p:nvGrpSpPr>
          <p:cNvPr id="57348" name="组合 29"/>
          <p:cNvGrpSpPr>
            <a:grpSpLocks/>
          </p:cNvGrpSpPr>
          <p:nvPr/>
        </p:nvGrpSpPr>
        <p:grpSpPr bwMode="auto">
          <a:xfrm>
            <a:off x="5715000" y="3929063"/>
            <a:ext cx="3143250" cy="2730500"/>
            <a:chOff x="5715000" y="3929063"/>
            <a:chExt cx="3143250" cy="2730500"/>
          </a:xfrm>
        </p:grpSpPr>
        <p:grpSp>
          <p:nvGrpSpPr>
            <p:cNvPr id="57385" name="组合 18"/>
            <p:cNvGrpSpPr>
              <a:grpSpLocks/>
            </p:cNvGrpSpPr>
            <p:nvPr/>
          </p:nvGrpSpPr>
          <p:grpSpPr bwMode="auto">
            <a:xfrm>
              <a:off x="5715000" y="3929063"/>
              <a:ext cx="3143250" cy="2730500"/>
              <a:chOff x="5715008" y="3929066"/>
              <a:chExt cx="3143272" cy="2730934"/>
            </a:xfrm>
          </p:grpSpPr>
          <p:grpSp>
            <p:nvGrpSpPr>
              <p:cNvPr id="57387" name="组合 13"/>
              <p:cNvGrpSpPr>
                <a:grpSpLocks/>
              </p:cNvGrpSpPr>
              <p:nvPr/>
            </p:nvGrpSpPr>
            <p:grpSpPr bwMode="auto">
              <a:xfrm>
                <a:off x="6120000" y="4320000"/>
                <a:ext cx="2340000" cy="2340000"/>
                <a:chOff x="6120000" y="4320000"/>
                <a:chExt cx="2340000" cy="2340000"/>
              </a:xfrm>
            </p:grpSpPr>
            <p:sp>
              <p:nvSpPr>
                <p:cNvPr id="4" name="椭圆 3"/>
                <p:cNvSpPr/>
                <p:nvPr/>
              </p:nvSpPr>
              <p:spPr bwMode="auto">
                <a:xfrm>
                  <a:off x="6119824"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A</a:t>
                  </a:r>
                  <a:endParaRPr lang="zh-CN" altLang="en-US" sz="2800" b="1" i="1" dirty="0">
                    <a:latin typeface="+mn-lt"/>
                    <a:ea typeface="宋体" charset="-122"/>
                  </a:endParaRPr>
                </a:p>
              </p:txBody>
            </p:sp>
            <p:sp>
              <p:nvSpPr>
                <p:cNvPr id="6" name="椭圆 5"/>
                <p:cNvSpPr/>
                <p:nvPr/>
              </p:nvSpPr>
              <p:spPr bwMode="auto">
                <a:xfrm>
                  <a:off x="7920061" y="4319653"/>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B</a:t>
                  </a:r>
                  <a:endParaRPr lang="zh-CN" altLang="en-US" sz="2800" b="1" i="1" dirty="0">
                    <a:latin typeface="+mn-lt"/>
                    <a:ea typeface="宋体" charset="-122"/>
                  </a:endParaRPr>
                </a:p>
              </p:txBody>
            </p:sp>
            <p:sp>
              <p:nvSpPr>
                <p:cNvPr id="7" name="椭圆 6"/>
                <p:cNvSpPr/>
                <p:nvPr/>
              </p:nvSpPr>
              <p:spPr bwMode="auto">
                <a:xfrm>
                  <a:off x="6119824"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C</a:t>
                  </a:r>
                  <a:endParaRPr lang="zh-CN" altLang="en-US" sz="2800" b="1" i="1" dirty="0">
                    <a:latin typeface="+mn-lt"/>
                    <a:ea typeface="宋体" charset="-122"/>
                  </a:endParaRPr>
                </a:p>
              </p:txBody>
            </p:sp>
            <p:sp>
              <p:nvSpPr>
                <p:cNvPr id="8" name="椭圆 7"/>
                <p:cNvSpPr/>
                <p:nvPr/>
              </p:nvSpPr>
              <p:spPr bwMode="auto">
                <a:xfrm>
                  <a:off x="7920061" y="6120164"/>
                  <a:ext cx="539754" cy="539836"/>
                </a:xfrm>
                <a:prstGeom prst="ellipse">
                  <a:avLst/>
                </a:prstGeom>
                <a:noFill/>
                <a:ln w="25400" cap="flat" cmpd="sng" algn="ctr">
                  <a:solidFill>
                    <a:schemeClr val="tx1"/>
                  </a:solidFill>
                  <a:prstDash val="solid"/>
                  <a:round/>
                  <a:headEnd type="none" w="sm" len="sm"/>
                  <a:tailEnd type="none" w="sm" len="sm"/>
                </a:ln>
                <a:effectLst/>
                <a:extLst/>
              </p:spPr>
              <p:txBody>
                <a:bodyPr lIns="36000" tIns="0" rIns="36000" bIns="36000"/>
                <a:lstStyle/>
                <a:p>
                  <a:pPr>
                    <a:spcBef>
                      <a:spcPct val="20000"/>
                    </a:spcBef>
                    <a:defRPr/>
                  </a:pPr>
                  <a:r>
                    <a:rPr lang="en-US" altLang="zh-CN" sz="2800" b="1" i="1" dirty="0">
                      <a:latin typeface="+mn-lt"/>
                      <a:ea typeface="宋体" charset="-122"/>
                    </a:rPr>
                    <a:t>D</a:t>
                  </a:r>
                  <a:endParaRPr lang="zh-CN" altLang="en-US" sz="2800" b="1" i="1" dirty="0">
                    <a:latin typeface="+mn-lt"/>
                    <a:ea typeface="宋体" charset="-122"/>
                  </a:endParaRPr>
                </a:p>
              </p:txBody>
            </p:sp>
            <p:cxnSp>
              <p:nvCxnSpPr>
                <p:cNvPr id="57395" name="直接箭头连接符 9"/>
                <p:cNvCxnSpPr>
                  <a:cxnSpLocks noChangeShapeType="1"/>
                  <a:stCxn id="4" idx="6"/>
                  <a:endCxn id="6" idx="2"/>
                </p:cNvCxnSpPr>
                <p:nvPr/>
              </p:nvCxnSpPr>
              <p:spPr bwMode="auto">
                <a:xfrm>
                  <a:off x="6660000" y="45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7396" name="直接箭头连接符 10"/>
                <p:cNvCxnSpPr>
                  <a:cxnSpLocks noChangeShapeType="1"/>
                </p:cNvCxnSpPr>
                <p:nvPr/>
              </p:nvCxnSpPr>
              <p:spPr bwMode="auto">
                <a:xfrm rot="10800000">
                  <a:off x="6660000" y="63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7397" name="直接箭头连接符 11"/>
                <p:cNvCxnSpPr>
                  <a:cxnSpLocks noChangeShapeType="1"/>
                </p:cNvCxnSpPr>
                <p:nvPr/>
              </p:nvCxnSpPr>
              <p:spPr bwMode="auto">
                <a:xfrm rot="5400000">
                  <a:off x="57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cxnSp>
              <p:nvCxnSpPr>
                <p:cNvPr id="57398" name="直接箭头连接符 12"/>
                <p:cNvCxnSpPr>
                  <a:cxnSpLocks noChangeShapeType="1"/>
                </p:cNvCxnSpPr>
                <p:nvPr/>
              </p:nvCxnSpPr>
              <p:spPr bwMode="auto">
                <a:xfrm rot="-5400000">
                  <a:off x="7560000" y="5490000"/>
                  <a:ext cx="1260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sp>
            <p:nvSpPr>
              <p:cNvPr id="15" name="弧形 14"/>
              <p:cNvSpPr/>
              <p:nvPr/>
            </p:nvSpPr>
            <p:spPr bwMode="auto">
              <a:xfrm>
                <a:off x="6286512" y="3929066"/>
                <a:ext cx="2000264" cy="785937"/>
              </a:xfrm>
              <a:prstGeom prst="arc">
                <a:avLst>
                  <a:gd name="adj1" fmla="val 10708756"/>
                  <a:gd name="adj2" fmla="val 30406"/>
                </a:avLst>
              </a:prstGeom>
              <a:noFill/>
              <a:ln w="25400" cap="flat" cmpd="sng" algn="ctr">
                <a:solidFill>
                  <a:schemeClr val="tx1"/>
                </a:solidFill>
                <a:prstDash val="solid"/>
                <a:round/>
                <a:headEnd type="stealth" w="lg" len="lg"/>
                <a:tailEnd type="none" w="med"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7" name="弧形 16"/>
              <p:cNvSpPr/>
              <p:nvPr/>
            </p:nvSpPr>
            <p:spPr bwMode="auto">
              <a:xfrm rot="5400000">
                <a:off x="7465087" y="5108032"/>
                <a:ext cx="2000568" cy="785817"/>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18" name="弧形 17"/>
              <p:cNvSpPr/>
              <p:nvPr/>
            </p:nvSpPr>
            <p:spPr bwMode="auto">
              <a:xfrm rot="-5400000">
                <a:off x="5107634" y="5108031"/>
                <a:ext cx="2000568" cy="785819"/>
              </a:xfrm>
              <a:prstGeom prst="arc">
                <a:avLst>
                  <a:gd name="adj1" fmla="val 10708756"/>
                  <a:gd name="adj2" fmla="val 30406"/>
                </a:avLst>
              </a:prstGeom>
              <a:noFill/>
              <a:ln w="25400" cap="flat" cmpd="sng" algn="ctr">
                <a:solidFill>
                  <a:schemeClr val="tx1"/>
                </a:solidFill>
                <a:prstDash val="solid"/>
                <a:round/>
                <a:headEnd type="none" w="lg" len="lg"/>
                <a:tailEnd type="stealth" w="lg" len="lg"/>
              </a:ln>
              <a:effectLst/>
              <a:extLst/>
            </p:spPr>
            <p:txBody>
              <a:bodyPr/>
              <a:lstStyle/>
              <a:p>
                <a:pPr>
                  <a:spcBef>
                    <a:spcPct val="20000"/>
                  </a:spcBef>
                  <a:buFontTx/>
                  <a:buChar char="•"/>
                  <a:defRPr/>
                </a:pPr>
                <a:endParaRPr lang="zh-CN" altLang="en-US" sz="2400" i="1">
                  <a:latin typeface="Courier New" pitchFamily="49" charset="0"/>
                  <a:ea typeface="宋体" charset="-122"/>
                </a:endParaRPr>
              </a:p>
            </p:txBody>
          </p:sp>
        </p:grpSp>
        <p:cxnSp>
          <p:nvCxnSpPr>
            <p:cNvPr id="57386" name="直接箭头连接符 9"/>
            <p:cNvCxnSpPr>
              <a:cxnSpLocks noChangeShapeType="1"/>
            </p:cNvCxnSpPr>
            <p:nvPr/>
          </p:nvCxnSpPr>
          <p:spPr bwMode="auto">
            <a:xfrm rot="2700000">
              <a:off x="6277590" y="5498853"/>
              <a:ext cx="2016000" cy="1588"/>
            </a:xfrm>
            <a:prstGeom prst="straightConnector1">
              <a:avLst/>
            </a:prstGeom>
            <a:noFill/>
            <a:ln w="25400" algn="ctr">
              <a:solidFill>
                <a:schemeClr val="tx1"/>
              </a:solidFill>
              <a:round/>
              <a:headEnd type="none" w="sm" len="sm"/>
              <a:tailEnd type="stealth" w="med" len="lg"/>
            </a:ln>
            <a:extLst>
              <a:ext uri="{909E8E84-426E-40DD-AFC4-6F175D3DCCD1}">
                <a14:hiddenFill xmlns:a14="http://schemas.microsoft.com/office/drawing/2010/main">
                  <a:noFill/>
                </a14:hiddenFill>
              </a:ext>
            </a:extLst>
          </p:spPr>
        </p:cxnSp>
      </p:grpSp>
      <p:grpSp>
        <p:nvGrpSpPr>
          <p:cNvPr id="57349" name="组合 58"/>
          <p:cNvGrpSpPr>
            <a:grpSpLocks/>
          </p:cNvGrpSpPr>
          <p:nvPr/>
        </p:nvGrpSpPr>
        <p:grpSpPr bwMode="auto">
          <a:xfrm>
            <a:off x="5003800" y="1331913"/>
            <a:ext cx="4073525" cy="2339975"/>
            <a:chOff x="5004000" y="1332000"/>
            <a:chExt cx="4074017" cy="2339661"/>
          </a:xfrm>
        </p:grpSpPr>
        <p:grpSp>
          <p:nvGrpSpPr>
            <p:cNvPr id="57364" name="组合 30"/>
            <p:cNvGrpSpPr>
              <a:grpSpLocks/>
            </p:cNvGrpSpPr>
            <p:nvPr/>
          </p:nvGrpSpPr>
          <p:grpSpPr bwMode="auto">
            <a:xfrm>
              <a:off x="8352000" y="1800000"/>
              <a:ext cx="714375" cy="1871661"/>
              <a:chOff x="6357950" y="642918"/>
              <a:chExt cx="714380" cy="1871437"/>
            </a:xfrm>
          </p:grpSpPr>
          <p:sp>
            <p:nvSpPr>
              <p:cNvPr id="57382"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36" name="矩形 35"/>
              <p:cNvSpPr/>
              <p:nvPr/>
            </p:nvSpPr>
            <p:spPr bwMode="auto">
              <a:xfrm>
                <a:off x="6358392" y="643167"/>
                <a:ext cx="714466"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3/9</a:t>
                </a:r>
              </a:p>
              <a:p>
                <a:pPr>
                  <a:spcBef>
                    <a:spcPts val="0"/>
                  </a:spcBef>
                  <a:defRPr/>
                </a:pPr>
                <a:r>
                  <a:rPr lang="en-US" altLang="zh-CN" sz="2800" b="1" dirty="0">
                    <a:latin typeface="+mn-lt"/>
                    <a:ea typeface="宋体" charset="-122"/>
                  </a:rPr>
                  <a:t>2/9</a:t>
                </a:r>
              </a:p>
              <a:p>
                <a:pPr>
                  <a:spcBef>
                    <a:spcPts val="0"/>
                  </a:spcBef>
                  <a:defRPr/>
                </a:pPr>
                <a:r>
                  <a:rPr lang="en-US" altLang="zh-CN" sz="2800" b="1" dirty="0">
                    <a:latin typeface="+mn-lt"/>
                    <a:ea typeface="宋体" charset="-122"/>
                  </a:rPr>
                  <a:t>2/9</a:t>
                </a:r>
              </a:p>
              <a:p>
                <a:pPr>
                  <a:spcBef>
                    <a:spcPts val="0"/>
                  </a:spcBef>
                  <a:defRPr/>
                </a:pPr>
                <a:r>
                  <a:rPr lang="en-US" altLang="zh-CN" sz="2800" b="1" dirty="0">
                    <a:latin typeface="+mn-lt"/>
                    <a:ea typeface="宋体" charset="-122"/>
                  </a:rPr>
                  <a:t>2/9</a:t>
                </a:r>
                <a:endParaRPr lang="zh-CN" altLang="en-US" sz="2800" b="1" dirty="0">
                  <a:latin typeface="+mn-lt"/>
                  <a:ea typeface="宋体" charset="-122"/>
                </a:endParaRPr>
              </a:p>
            </p:txBody>
          </p:sp>
          <p:sp>
            <p:nvSpPr>
              <p:cNvPr id="57384"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grpSp>
          <p:nvGrpSpPr>
            <p:cNvPr id="57365" name="组合 30"/>
            <p:cNvGrpSpPr>
              <a:grpSpLocks/>
            </p:cNvGrpSpPr>
            <p:nvPr/>
          </p:nvGrpSpPr>
          <p:grpSpPr bwMode="auto">
            <a:xfrm>
              <a:off x="5004000" y="1800000"/>
              <a:ext cx="857256" cy="1871661"/>
              <a:chOff x="6357950" y="642918"/>
              <a:chExt cx="714380" cy="1871437"/>
            </a:xfrm>
          </p:grpSpPr>
          <p:sp>
            <p:nvSpPr>
              <p:cNvPr id="57379"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4" name="矩形 43"/>
              <p:cNvSpPr/>
              <p:nvPr/>
            </p:nvSpPr>
            <p:spPr bwMode="auto">
              <a:xfrm>
                <a:off x="6357950" y="643167"/>
                <a:ext cx="714462"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9/24</a:t>
                </a:r>
              </a:p>
              <a:p>
                <a:pPr>
                  <a:spcBef>
                    <a:spcPts val="0"/>
                  </a:spcBef>
                  <a:defRPr/>
                </a:pPr>
                <a:r>
                  <a:rPr lang="en-US" altLang="zh-CN" sz="2800" b="1" dirty="0">
                    <a:latin typeface="+mn-lt"/>
                    <a:ea typeface="宋体" charset="-122"/>
                  </a:rPr>
                  <a:t>5/24</a:t>
                </a:r>
              </a:p>
              <a:p>
                <a:pPr>
                  <a:spcBef>
                    <a:spcPts val="0"/>
                  </a:spcBef>
                  <a:defRPr/>
                </a:pPr>
                <a:r>
                  <a:rPr lang="en-US" altLang="zh-CN" sz="2800" b="1" dirty="0">
                    <a:latin typeface="+mn-lt"/>
                    <a:ea typeface="宋体" charset="-122"/>
                  </a:rPr>
                  <a:t>5/24</a:t>
                </a:r>
              </a:p>
              <a:p>
                <a:pPr>
                  <a:spcBef>
                    <a:spcPts val="0"/>
                  </a:spcBef>
                  <a:defRPr/>
                </a:pPr>
                <a:r>
                  <a:rPr lang="en-US" altLang="zh-CN" sz="2800" b="1" dirty="0">
                    <a:latin typeface="+mn-lt"/>
                    <a:ea typeface="宋体" charset="-122"/>
                  </a:rPr>
                  <a:t>5/24</a:t>
                </a:r>
                <a:endParaRPr lang="zh-CN" altLang="en-US" sz="2800" b="1" dirty="0">
                  <a:latin typeface="+mn-lt"/>
                  <a:ea typeface="宋体" charset="-122"/>
                </a:endParaRPr>
              </a:p>
            </p:txBody>
          </p:sp>
          <p:sp>
            <p:nvSpPr>
              <p:cNvPr id="57381"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grpSp>
          <p:nvGrpSpPr>
            <p:cNvPr id="57366" name="组合 30"/>
            <p:cNvGrpSpPr>
              <a:grpSpLocks/>
            </p:cNvGrpSpPr>
            <p:nvPr/>
          </p:nvGrpSpPr>
          <p:grpSpPr bwMode="auto">
            <a:xfrm>
              <a:off x="5868000" y="1800000"/>
              <a:ext cx="1062000" cy="1871661"/>
              <a:chOff x="6357950" y="642918"/>
              <a:chExt cx="714380" cy="1871437"/>
            </a:xfrm>
          </p:grpSpPr>
          <p:sp>
            <p:nvSpPr>
              <p:cNvPr id="57376"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48" name="矩形 47"/>
              <p:cNvSpPr/>
              <p:nvPr/>
            </p:nvSpPr>
            <p:spPr bwMode="auto">
              <a:xfrm>
                <a:off x="6357751" y="643167"/>
                <a:ext cx="714492"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15/48</a:t>
                </a:r>
              </a:p>
              <a:p>
                <a:pPr>
                  <a:spcBef>
                    <a:spcPts val="0"/>
                  </a:spcBef>
                  <a:defRPr/>
                </a:pPr>
                <a:r>
                  <a:rPr lang="en-US" altLang="zh-CN" sz="2800" b="1" dirty="0">
                    <a:latin typeface="+mn-lt"/>
                    <a:ea typeface="宋体" charset="-122"/>
                  </a:rPr>
                  <a:t>11/48</a:t>
                </a:r>
              </a:p>
              <a:p>
                <a:pPr>
                  <a:spcBef>
                    <a:spcPts val="0"/>
                  </a:spcBef>
                  <a:defRPr/>
                </a:pPr>
                <a:r>
                  <a:rPr lang="en-US" altLang="zh-CN" sz="2800" b="1" dirty="0">
                    <a:latin typeface="+mn-lt"/>
                    <a:ea typeface="宋体" charset="-122"/>
                  </a:rPr>
                  <a:t>11/48</a:t>
                </a:r>
              </a:p>
              <a:p>
                <a:pPr>
                  <a:spcBef>
                    <a:spcPts val="0"/>
                  </a:spcBef>
                  <a:defRPr/>
                </a:pPr>
                <a:r>
                  <a:rPr lang="en-US" altLang="zh-CN" sz="2800" b="1" dirty="0">
                    <a:latin typeface="+mn-lt"/>
                    <a:ea typeface="宋体" charset="-122"/>
                  </a:rPr>
                  <a:t>11/48</a:t>
                </a:r>
                <a:endParaRPr lang="zh-CN" altLang="en-US" sz="2800" b="1" dirty="0">
                  <a:latin typeface="+mn-lt"/>
                  <a:ea typeface="宋体" charset="-122"/>
                </a:endParaRPr>
              </a:p>
            </p:txBody>
          </p:sp>
          <p:sp>
            <p:nvSpPr>
              <p:cNvPr id="57378"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grpSp>
          <p:nvGrpSpPr>
            <p:cNvPr id="57367" name="组合 30"/>
            <p:cNvGrpSpPr>
              <a:grpSpLocks/>
            </p:cNvGrpSpPr>
            <p:nvPr/>
          </p:nvGrpSpPr>
          <p:grpSpPr bwMode="auto">
            <a:xfrm>
              <a:off x="6912000" y="1800000"/>
              <a:ext cx="1062000" cy="1871661"/>
              <a:chOff x="6357950" y="642918"/>
              <a:chExt cx="714380" cy="1871437"/>
            </a:xfrm>
          </p:grpSpPr>
          <p:sp>
            <p:nvSpPr>
              <p:cNvPr id="57373"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52" name="矩形 51"/>
              <p:cNvSpPr/>
              <p:nvPr/>
            </p:nvSpPr>
            <p:spPr bwMode="auto">
              <a:xfrm>
                <a:off x="6358222" y="643167"/>
                <a:ext cx="714492" cy="1856904"/>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11/32</a:t>
                </a:r>
              </a:p>
              <a:p>
                <a:pPr>
                  <a:spcBef>
                    <a:spcPts val="0"/>
                  </a:spcBef>
                  <a:defRPr/>
                </a:pPr>
                <a:r>
                  <a:rPr lang="en-US" altLang="zh-CN" sz="2800" b="1" dirty="0">
                    <a:latin typeface="+mn-lt"/>
                    <a:ea typeface="宋体" charset="-122"/>
                  </a:rPr>
                  <a:t>7/32</a:t>
                </a:r>
              </a:p>
              <a:p>
                <a:pPr>
                  <a:spcBef>
                    <a:spcPts val="0"/>
                  </a:spcBef>
                  <a:defRPr/>
                </a:pPr>
                <a:r>
                  <a:rPr lang="en-US" altLang="zh-CN" sz="2800" b="1" dirty="0">
                    <a:latin typeface="+mn-lt"/>
                    <a:ea typeface="宋体" charset="-122"/>
                  </a:rPr>
                  <a:t>7/32</a:t>
                </a:r>
              </a:p>
              <a:p>
                <a:pPr>
                  <a:spcBef>
                    <a:spcPts val="0"/>
                  </a:spcBef>
                  <a:defRPr/>
                </a:pPr>
                <a:r>
                  <a:rPr lang="en-US" altLang="zh-CN" sz="2800" b="1" dirty="0">
                    <a:latin typeface="+mn-lt"/>
                    <a:ea typeface="宋体" charset="-122"/>
                  </a:rPr>
                  <a:t>7/32</a:t>
                </a:r>
                <a:endParaRPr lang="zh-CN" altLang="en-US" sz="2800" b="1" dirty="0">
                  <a:latin typeface="+mn-lt"/>
                  <a:ea typeface="宋体" charset="-122"/>
                </a:endParaRPr>
              </a:p>
            </p:txBody>
          </p:sp>
          <p:sp>
            <p:nvSpPr>
              <p:cNvPr id="57375"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4" name="矩形 53"/>
            <p:cNvSpPr/>
            <p:nvPr/>
          </p:nvSpPr>
          <p:spPr bwMode="auto">
            <a:xfrm>
              <a:off x="7858670" y="2357387"/>
              <a:ext cx="500123" cy="642851"/>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宋体" charset="-122"/>
                </a:rPr>
                <a:t>…</a:t>
              </a:r>
              <a:endParaRPr lang="zh-CN" altLang="en-US" sz="2800" b="1" dirty="0">
                <a:latin typeface="+mn-lt"/>
                <a:ea typeface="宋体" charset="-122"/>
              </a:endParaRPr>
            </a:p>
          </p:txBody>
        </p:sp>
        <p:sp>
          <p:nvSpPr>
            <p:cNvPr id="55" name="矩形 54"/>
            <p:cNvSpPr/>
            <p:nvPr/>
          </p:nvSpPr>
          <p:spPr bwMode="auto">
            <a:xfrm>
              <a:off x="5004000" y="1332000"/>
              <a:ext cx="714461" cy="644439"/>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err="1">
                  <a:ea typeface="宋体" charset="-122"/>
                </a:rPr>
                <a:t>Mv</a:t>
              </a:r>
              <a:endParaRPr lang="zh-CN" altLang="en-US" sz="2800" b="1" dirty="0">
                <a:latin typeface="+mn-lt"/>
                <a:ea typeface="宋体" charset="-122"/>
              </a:endParaRPr>
            </a:p>
          </p:txBody>
        </p:sp>
        <p:sp>
          <p:nvSpPr>
            <p:cNvPr id="57370" name="矩形 55"/>
            <p:cNvSpPr>
              <a:spLocks noChangeArrowheads="1"/>
            </p:cNvSpPr>
            <p:nvPr/>
          </p:nvSpPr>
          <p:spPr bwMode="auto">
            <a:xfrm>
              <a:off x="5904000" y="1332000"/>
              <a:ext cx="8691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b="1" i="1"/>
                <a:t>M</a:t>
              </a:r>
              <a:r>
                <a:rPr lang="en-US" altLang="zh-CN" b="1" baseline="30000"/>
                <a:t>2</a:t>
              </a:r>
              <a:r>
                <a:rPr lang="en-US" altLang="zh-CN" b="1" i="1"/>
                <a:t>v</a:t>
              </a:r>
              <a:endParaRPr lang="zh-CN" altLang="en-US"/>
            </a:p>
          </p:txBody>
        </p:sp>
        <p:sp>
          <p:nvSpPr>
            <p:cNvPr id="57371" name="矩形 56"/>
            <p:cNvSpPr>
              <a:spLocks noChangeArrowheads="1"/>
            </p:cNvSpPr>
            <p:nvPr/>
          </p:nvSpPr>
          <p:spPr bwMode="auto">
            <a:xfrm>
              <a:off x="6929454" y="1332000"/>
              <a:ext cx="8691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b="1" i="1"/>
                <a:t>M</a:t>
              </a:r>
              <a:r>
                <a:rPr lang="en-US" altLang="zh-CN" b="1" baseline="30000"/>
                <a:t>3</a:t>
              </a:r>
              <a:r>
                <a:rPr lang="en-US" altLang="zh-CN" b="1" i="1"/>
                <a:t>v</a:t>
              </a:r>
              <a:endParaRPr lang="zh-CN" altLang="en-US"/>
            </a:p>
          </p:txBody>
        </p:sp>
        <p:sp>
          <p:nvSpPr>
            <p:cNvPr id="57372" name="矩形 57"/>
            <p:cNvSpPr>
              <a:spLocks noChangeArrowheads="1"/>
            </p:cNvSpPr>
            <p:nvPr/>
          </p:nvSpPr>
          <p:spPr bwMode="auto">
            <a:xfrm>
              <a:off x="8172000" y="1332000"/>
              <a:ext cx="9060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zh-CN" altLang="en-US" sz="2800" b="1"/>
                <a:t>极限</a:t>
              </a:r>
              <a:endParaRPr lang="zh-CN" altLang="en-US" sz="2800"/>
            </a:p>
          </p:txBody>
        </p:sp>
      </p:grpSp>
      <p:grpSp>
        <p:nvGrpSpPr>
          <p:cNvPr id="57350" name="组合 60"/>
          <p:cNvGrpSpPr>
            <a:grpSpLocks/>
          </p:cNvGrpSpPr>
          <p:nvPr/>
        </p:nvGrpSpPr>
        <p:grpSpPr bwMode="auto">
          <a:xfrm>
            <a:off x="1428750" y="4143375"/>
            <a:ext cx="4000500" cy="2371725"/>
            <a:chOff x="1428750" y="4143380"/>
            <a:chExt cx="4000500" cy="2371719"/>
          </a:xfrm>
        </p:grpSpPr>
        <p:grpSp>
          <p:nvGrpSpPr>
            <p:cNvPr id="57352" name="组合 27"/>
            <p:cNvGrpSpPr>
              <a:grpSpLocks/>
            </p:cNvGrpSpPr>
            <p:nvPr/>
          </p:nvGrpSpPr>
          <p:grpSpPr bwMode="auto">
            <a:xfrm>
              <a:off x="1428750" y="4214813"/>
              <a:ext cx="3286125" cy="2297112"/>
              <a:chOff x="1071538" y="3786190"/>
              <a:chExt cx="3286148" cy="2297810"/>
            </a:xfrm>
          </p:grpSpPr>
          <p:grpSp>
            <p:nvGrpSpPr>
              <p:cNvPr id="57358" name="组合 24"/>
              <p:cNvGrpSpPr>
                <a:grpSpLocks/>
              </p:cNvGrpSpPr>
              <p:nvPr/>
            </p:nvGrpSpPr>
            <p:grpSpPr bwMode="auto">
              <a:xfrm>
                <a:off x="1857356" y="4214818"/>
                <a:ext cx="2500330" cy="1869182"/>
                <a:chOff x="1857356" y="4214818"/>
                <a:chExt cx="2500330" cy="1869182"/>
              </a:xfrm>
            </p:grpSpPr>
            <p:sp>
              <p:nvSpPr>
                <p:cNvPr id="57361" name="左中括号 19"/>
                <p:cNvSpPr>
                  <a:spLocks/>
                </p:cNvSpPr>
                <p:nvPr/>
              </p:nvSpPr>
              <p:spPr bwMode="auto">
                <a:xfrm>
                  <a:off x="187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2" name="矩形 21"/>
                <p:cNvSpPr/>
                <p:nvPr/>
              </p:nvSpPr>
              <p:spPr bwMode="auto">
                <a:xfrm>
                  <a:off x="1857356" y="4214949"/>
                  <a:ext cx="2500329" cy="1857935"/>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  0   1/2   1   0</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0     0  1/2</a:t>
                  </a:r>
                </a:p>
                <a:p>
                  <a:pPr>
                    <a:spcBef>
                      <a:spcPts val="0"/>
                    </a:spcBef>
                    <a:defRPr/>
                  </a:pPr>
                  <a:r>
                    <a:rPr lang="en-US" altLang="zh-CN" sz="2800" b="1" dirty="0">
                      <a:latin typeface="+mn-lt"/>
                      <a:ea typeface="宋体" charset="-122"/>
                    </a:rPr>
                    <a:t>1/3  1/2   0   0</a:t>
                  </a:r>
                  <a:endParaRPr lang="zh-CN" altLang="en-US" sz="2800" b="1" dirty="0">
                    <a:latin typeface="+mn-lt"/>
                    <a:ea typeface="宋体" charset="-122"/>
                  </a:endParaRPr>
                </a:p>
              </p:txBody>
            </p:sp>
            <p:sp>
              <p:nvSpPr>
                <p:cNvPr id="57363" name="左中括号 23"/>
                <p:cNvSpPr>
                  <a:spLocks/>
                </p:cNvSpPr>
                <p:nvPr/>
              </p:nvSpPr>
              <p:spPr bwMode="auto">
                <a:xfrm rot="10800000">
                  <a:off x="4032000" y="4284000"/>
                  <a:ext cx="142876" cy="1800000"/>
                </a:xfrm>
                <a:prstGeom prst="leftBracket">
                  <a:avLst>
                    <a:gd name="adj" fmla="val 8341"/>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26" name="矩形 25"/>
              <p:cNvSpPr/>
              <p:nvPr/>
            </p:nvSpPr>
            <p:spPr bwMode="auto">
              <a:xfrm>
                <a:off x="2000233" y="3786195"/>
                <a:ext cx="2286016" cy="500213"/>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A    B    C   D</a:t>
                </a:r>
                <a:endParaRPr lang="zh-CN" altLang="en-US" sz="2800" b="1" i="1" dirty="0">
                  <a:latin typeface="+mn-lt"/>
                  <a:ea typeface="宋体" charset="-122"/>
                </a:endParaRPr>
              </a:p>
            </p:txBody>
          </p:sp>
          <p:sp>
            <p:nvSpPr>
              <p:cNvPr id="27" name="矩形 26"/>
              <p:cNvSpPr/>
              <p:nvPr/>
            </p:nvSpPr>
            <p:spPr bwMode="auto">
              <a:xfrm>
                <a:off x="1071538" y="4858080"/>
                <a:ext cx="857256" cy="500214"/>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i="1" dirty="0">
                    <a:latin typeface="+mn-lt"/>
                    <a:ea typeface="宋体" charset="-122"/>
                  </a:rPr>
                  <a:t>M </a:t>
                </a:r>
                <a:r>
                  <a:rPr lang="en-US" altLang="zh-CN" sz="2800" b="1" dirty="0">
                    <a:latin typeface="+mn-lt"/>
                    <a:ea typeface="宋体" charset="-122"/>
                  </a:rPr>
                  <a:t>=</a:t>
                </a:r>
                <a:endParaRPr lang="zh-CN" altLang="en-US" sz="2800" b="1" i="1" dirty="0">
                  <a:latin typeface="+mn-lt"/>
                  <a:ea typeface="宋体" charset="-122"/>
                </a:endParaRPr>
              </a:p>
            </p:txBody>
          </p:sp>
        </p:grpSp>
        <p:grpSp>
          <p:nvGrpSpPr>
            <p:cNvPr id="57353" name="组合 30"/>
            <p:cNvGrpSpPr>
              <a:grpSpLocks/>
            </p:cNvGrpSpPr>
            <p:nvPr/>
          </p:nvGrpSpPr>
          <p:grpSpPr bwMode="auto">
            <a:xfrm>
              <a:off x="4714875" y="4643438"/>
              <a:ext cx="714375" cy="1871661"/>
              <a:chOff x="6357950" y="642918"/>
              <a:chExt cx="714380" cy="1871437"/>
            </a:xfrm>
          </p:grpSpPr>
          <p:sp>
            <p:nvSpPr>
              <p:cNvPr id="57355" name="左中括号 27"/>
              <p:cNvSpPr>
                <a:spLocks/>
              </p:cNvSpPr>
              <p:nvPr/>
            </p:nvSpPr>
            <p:spPr bwMode="auto">
              <a:xfrm>
                <a:off x="6372594" y="712100"/>
                <a:ext cx="45719" cy="1800000"/>
              </a:xfrm>
              <a:prstGeom prst="leftBracket">
                <a:avLst>
                  <a:gd name="adj" fmla="val 8385"/>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sp>
            <p:nvSpPr>
              <p:cNvPr id="29" name="矩形 28"/>
              <p:cNvSpPr/>
              <p:nvPr/>
            </p:nvSpPr>
            <p:spPr bwMode="auto">
              <a:xfrm>
                <a:off x="6357950" y="642922"/>
                <a:ext cx="714380" cy="1857148"/>
              </a:xfrm>
              <a:prstGeom prst="rect">
                <a:avLst/>
              </a:prstGeom>
              <a:noFill/>
              <a:ln w="12700" cap="flat" cmpd="sng" algn="ctr">
                <a:noFill/>
                <a:prstDash val="solid"/>
                <a:round/>
                <a:headEnd type="none" w="sm" len="sm"/>
                <a:tailEnd type="none" w="sm" len="sm"/>
              </a:ln>
              <a:effectLst/>
              <a:extLst/>
            </p:spPr>
            <p:txBody>
              <a:bodyPr/>
              <a:lstStyle/>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p>
              <a:p>
                <a:pPr>
                  <a:spcBef>
                    <a:spcPts val="0"/>
                  </a:spcBef>
                  <a:defRPr/>
                </a:pPr>
                <a:r>
                  <a:rPr lang="en-US" altLang="zh-CN" sz="2800" b="1" dirty="0">
                    <a:latin typeface="+mn-lt"/>
                    <a:ea typeface="宋体" charset="-122"/>
                  </a:rPr>
                  <a:t>1/4</a:t>
                </a:r>
                <a:endParaRPr lang="zh-CN" altLang="en-US" sz="2800" b="1" dirty="0">
                  <a:latin typeface="+mn-lt"/>
                  <a:ea typeface="宋体" charset="-122"/>
                </a:endParaRPr>
              </a:p>
            </p:txBody>
          </p:sp>
          <p:sp>
            <p:nvSpPr>
              <p:cNvPr id="57357" name="左中括号 29"/>
              <p:cNvSpPr>
                <a:spLocks/>
              </p:cNvSpPr>
              <p:nvPr/>
            </p:nvSpPr>
            <p:spPr bwMode="auto">
              <a:xfrm rot="10800000">
                <a:off x="6929453" y="714355"/>
                <a:ext cx="71444" cy="1800000"/>
              </a:xfrm>
              <a:prstGeom prst="leftBracket">
                <a:avLst>
                  <a:gd name="adj" fmla="val 8398"/>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buFontTx/>
                  <a:buChar char="•"/>
                </a:pPr>
                <a:endParaRPr lang="zh-CN" altLang="en-US" sz="2400" i="1">
                  <a:latin typeface="Courier New" panose="02070309020205020404" pitchFamily="49" charset="0"/>
                </a:endParaRPr>
              </a:p>
            </p:txBody>
          </p:sp>
        </p:grpSp>
        <p:sp>
          <p:nvSpPr>
            <p:cNvPr id="57354" name="矩形 59"/>
            <p:cNvSpPr>
              <a:spLocks noChangeArrowheads="1"/>
            </p:cNvSpPr>
            <p:nvPr/>
          </p:nvSpPr>
          <p:spPr bwMode="auto">
            <a:xfrm>
              <a:off x="4857752" y="4143380"/>
              <a:ext cx="428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r>
                <a:rPr lang="en-US" altLang="zh-CN" sz="2800" b="1" i="1"/>
                <a:t>v</a:t>
              </a:r>
              <a:endParaRPr lang="zh-CN" altLang="en-US" sz="2800" i="1"/>
            </a:p>
          </p:txBody>
        </p:sp>
      </p:grpSp>
      <p:sp>
        <p:nvSpPr>
          <p:cNvPr id="57351" name="灯片编号占位符 5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D78BFE1-C52B-4028-9995-4C4973E408D5}" type="slidenum">
              <a:rPr lang="zh-CN" altLang="en-US" sz="1400"/>
              <a:pPr/>
              <a:t>55</a:t>
            </a:fld>
            <a:endParaRPr lang="en-US" altLang="zh-CN" sz="14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98307" name="Rectangle 3"/>
          <p:cNvSpPr>
            <a:spLocks noGrp="1" noChangeArrowheads="1"/>
          </p:cNvSpPr>
          <p:nvPr>
            <p:ph idx="4294967295"/>
          </p:nvPr>
        </p:nvSpPr>
        <p:spPr>
          <a:xfrm>
            <a:off x="287338" y="1439863"/>
            <a:ext cx="8640762" cy="5040312"/>
          </a:xfrm>
        </p:spPr>
        <p:txBody>
          <a:bodyPr/>
          <a:lstStyle/>
          <a:p>
            <a:pPr algn="just"/>
            <a:r>
              <a:rPr lang="zh-CN" altLang="en-US" b="1" dirty="0" smtClean="0">
                <a:sym typeface="Symbol" panose="05050102010706020507" pitchFamily="18" charset="2"/>
              </a:rPr>
              <a:t>本讲座小结</a:t>
            </a:r>
            <a:endParaRPr lang="en-US" altLang="zh-CN" b="1" dirty="0" smtClean="0">
              <a:sym typeface="Symbol" panose="05050102010706020507" pitchFamily="18" charset="2"/>
            </a:endParaRPr>
          </a:p>
          <a:p>
            <a:pPr lvl="1" algn="just">
              <a:spcBef>
                <a:spcPts val="675"/>
              </a:spcBef>
            </a:pPr>
            <a:r>
              <a:rPr lang="zh-CN" altLang="en-US" b="1" dirty="0" smtClean="0"/>
              <a:t>概要介绍了大数据的基本概念和特点、大数据时代的思维变革，大数据的处理和分析技术</a:t>
            </a:r>
            <a:endParaRPr lang="en-US" altLang="zh-CN" b="1" dirty="0" smtClean="0"/>
          </a:p>
          <a:p>
            <a:pPr algn="just">
              <a:spcBef>
                <a:spcPts val="675"/>
              </a:spcBef>
            </a:pPr>
            <a:r>
              <a:rPr lang="zh-CN" altLang="en-US" b="1" dirty="0" smtClean="0"/>
              <a:t>面临的挑战</a:t>
            </a:r>
            <a:endParaRPr lang="en-US" altLang="zh-CN" b="1" dirty="0" smtClean="0"/>
          </a:p>
          <a:p>
            <a:pPr lvl="1" algn="just">
              <a:spcBef>
                <a:spcPts val="675"/>
              </a:spcBef>
            </a:pPr>
            <a:r>
              <a:rPr lang="zh-CN" altLang="en-US" b="1" dirty="0" smtClean="0"/>
              <a:t>数据复杂：数据的种类复杂、结构复杂和模式复</a:t>
            </a:r>
            <a:endParaRPr lang="en-US" altLang="zh-CN" b="1" dirty="0" smtClean="0"/>
          </a:p>
          <a:p>
            <a:pPr lvl="1" algn="just">
              <a:spcBef>
                <a:spcPct val="0"/>
              </a:spcBef>
              <a:buFontTx/>
              <a:buNone/>
            </a:pPr>
            <a:r>
              <a:rPr lang="zh-CN" altLang="en-US" b="1" dirty="0" smtClean="0"/>
              <a:t>杂，使得数据感知、表达、理解和计算都面临挑战</a:t>
            </a:r>
            <a:endParaRPr lang="en-US" altLang="zh-CN" b="1" dirty="0" smtClean="0"/>
          </a:p>
          <a:p>
            <a:pPr lvl="1" algn="just">
              <a:spcBef>
                <a:spcPts val="675"/>
              </a:spcBef>
            </a:pPr>
            <a:r>
              <a:rPr lang="zh-CN" altLang="en-US" b="1" dirty="0" smtClean="0"/>
              <a:t>计算复杂：数据多源异构、规模巨大、快速多变</a:t>
            </a:r>
            <a:r>
              <a:rPr lang="en-US" altLang="zh-CN" b="1" dirty="0" smtClean="0"/>
              <a:t>, </a:t>
            </a:r>
          </a:p>
          <a:p>
            <a:pPr lvl="1" algn="just">
              <a:spcBef>
                <a:spcPct val="0"/>
              </a:spcBef>
              <a:buFontTx/>
              <a:buNone/>
            </a:pPr>
            <a:r>
              <a:rPr lang="zh-CN" altLang="en-US" b="1" dirty="0" smtClean="0"/>
              <a:t>使传统的机器学习、信息检索和数据挖掘都显不足</a:t>
            </a:r>
            <a:endParaRPr lang="en-US" altLang="zh-CN" b="1" dirty="0" smtClean="0"/>
          </a:p>
          <a:p>
            <a:pPr lvl="1" algn="just">
              <a:spcBef>
                <a:spcPts val="675"/>
              </a:spcBef>
            </a:pPr>
            <a:r>
              <a:rPr lang="zh-CN" altLang="en-US" b="1" dirty="0" smtClean="0"/>
              <a:t>系统复杂：对处理系统的系统架构、计算框架、</a:t>
            </a:r>
            <a:endParaRPr lang="en-US" altLang="zh-CN" b="1" dirty="0" smtClean="0"/>
          </a:p>
          <a:p>
            <a:pPr lvl="1" algn="just">
              <a:spcBef>
                <a:spcPct val="0"/>
              </a:spcBef>
              <a:buFontTx/>
              <a:buNone/>
            </a:pPr>
            <a:r>
              <a:rPr lang="zh-CN" altLang="en-US" b="1" dirty="0" smtClean="0"/>
              <a:t>处理方法、运行效率和单位能耗等都有挑战</a:t>
            </a:r>
            <a:endParaRPr lang="en-US" altLang="zh-CN" b="1" dirty="0" smtClean="0"/>
          </a:p>
        </p:txBody>
      </p:sp>
      <p:sp>
        <p:nvSpPr>
          <p:cNvPr id="583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EC81376-F25B-4B33-B601-45C8FE505D12}" type="slidenum">
              <a:rPr lang="zh-CN" altLang="en-US" sz="1400"/>
              <a:pPr/>
              <a:t>56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30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830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83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100355" name="Rectangle 3"/>
          <p:cNvSpPr>
            <a:spLocks noGrp="1" noChangeArrowheads="1"/>
          </p:cNvSpPr>
          <p:nvPr>
            <p:ph idx="4294967295"/>
          </p:nvPr>
        </p:nvSpPr>
        <p:spPr>
          <a:xfrm>
            <a:off x="287338" y="1439863"/>
            <a:ext cx="8640762" cy="5040312"/>
          </a:xfrm>
        </p:spPr>
        <p:txBody>
          <a:bodyPr/>
          <a:lstStyle/>
          <a:p>
            <a:pPr algn="just">
              <a:spcBef>
                <a:spcPct val="0"/>
              </a:spcBef>
            </a:pPr>
            <a:r>
              <a:rPr lang="zh-CN" altLang="en-US" b="1" dirty="0" smtClean="0">
                <a:sym typeface="Symbol" panose="05050102010706020507" pitchFamily="18" charset="2"/>
              </a:rPr>
              <a:t>参考文献</a:t>
            </a:r>
            <a:endParaRPr lang="en-US" altLang="zh-CN" b="1" dirty="0" smtClean="0">
              <a:sym typeface="Symbol" panose="05050102010706020507" pitchFamily="18" charset="2"/>
            </a:endParaRPr>
          </a:p>
          <a:p>
            <a:pPr lvl="1" algn="just"/>
            <a:r>
              <a:rPr lang="zh-CN" altLang="en-US" b="1" dirty="0" smtClean="0"/>
              <a:t>维克托</a:t>
            </a:r>
            <a:r>
              <a:rPr lang="en-US" altLang="zh-CN" b="1" dirty="0" smtClean="0"/>
              <a:t>•</a:t>
            </a:r>
            <a:r>
              <a:rPr lang="zh-CN" altLang="en-US" b="1" dirty="0" smtClean="0"/>
              <a:t>尔耶</a:t>
            </a:r>
            <a:r>
              <a:rPr lang="en-US" altLang="zh-CN" b="1" dirty="0" smtClean="0"/>
              <a:t>•</a:t>
            </a:r>
            <a:r>
              <a:rPr lang="zh-CN" altLang="en-US" b="1" dirty="0" smtClean="0"/>
              <a:t>舍恩伯格等，大数据时代：生活、工作与思维的大变革，浙江人民出版社，</a:t>
            </a:r>
            <a:r>
              <a:rPr lang="en-US" altLang="zh-CN" b="1" dirty="0" smtClean="0"/>
              <a:t>2012</a:t>
            </a:r>
          </a:p>
          <a:p>
            <a:pPr lvl="1" algn="just"/>
            <a:r>
              <a:rPr lang="en-US" altLang="zh-CN" b="1" dirty="0" err="1" smtClean="0"/>
              <a:t>Anand</a:t>
            </a:r>
            <a:r>
              <a:rPr lang="en-US" altLang="zh-CN" b="1" dirty="0" smtClean="0"/>
              <a:t> </a:t>
            </a:r>
            <a:r>
              <a:rPr lang="en-US" altLang="zh-CN" b="1" dirty="0" err="1" smtClean="0"/>
              <a:t>Rajaraman</a:t>
            </a:r>
            <a:r>
              <a:rPr lang="zh-CN" altLang="en-US" b="1" dirty="0" smtClean="0"/>
              <a:t>等</a:t>
            </a:r>
            <a:r>
              <a:rPr lang="en-US" altLang="zh-CN" b="1" dirty="0" smtClean="0"/>
              <a:t>, </a:t>
            </a:r>
            <a:r>
              <a:rPr lang="zh-CN" altLang="en-US" b="1" dirty="0" smtClean="0"/>
              <a:t>大数据：互联网大规模数据挖掘与分布式处理，人民邮电出版社，</a:t>
            </a:r>
            <a:r>
              <a:rPr lang="en-US" altLang="zh-CN" b="1" dirty="0" smtClean="0"/>
              <a:t>2012</a:t>
            </a:r>
          </a:p>
          <a:p>
            <a:pPr marL="457200" lvl="1" indent="0" algn="just">
              <a:buNone/>
            </a:pPr>
            <a:r>
              <a:rPr lang="en-US" altLang="zh-CN" b="1" dirty="0"/>
              <a:t>	</a:t>
            </a:r>
            <a:r>
              <a:rPr lang="zh-CN" altLang="en-US" b="1" dirty="0" smtClean="0"/>
              <a:t>备注：本讲内容主要来源于上述两本书</a:t>
            </a:r>
            <a:endParaRPr lang="en-US" altLang="zh-CN" b="1" dirty="0" smtClean="0"/>
          </a:p>
          <a:p>
            <a:pPr lvl="1" algn="just"/>
            <a:r>
              <a:rPr lang="zh-CN" altLang="en-US" b="1" dirty="0" smtClean="0"/>
              <a:t>程学旗等，大数据系统和分析技术综述，软件学报，</a:t>
            </a:r>
            <a:r>
              <a:rPr lang="en-US" altLang="zh-CN" b="1" dirty="0" smtClean="0"/>
              <a:t>25(9):1889-1908, 2014</a:t>
            </a:r>
            <a:endParaRPr lang="en-US" altLang="zh-CN" b="1" dirty="0" smtClean="0">
              <a:sym typeface="Symbol" panose="05050102010706020507" pitchFamily="18" charset="2"/>
            </a:endParaRPr>
          </a:p>
          <a:p>
            <a:pPr algn="just">
              <a:spcBef>
                <a:spcPct val="0"/>
              </a:spcBef>
            </a:pPr>
            <a:r>
              <a:rPr lang="zh-CN" altLang="en-US" b="1" dirty="0" smtClean="0">
                <a:sym typeface="Symbol" panose="05050102010706020507" pitchFamily="18" charset="2"/>
              </a:rPr>
              <a:t>相关课程</a:t>
            </a:r>
            <a:endParaRPr lang="en-US" altLang="zh-CN" b="1" dirty="0" smtClean="0">
              <a:sym typeface="Symbol" panose="05050102010706020507" pitchFamily="18" charset="2"/>
            </a:endParaRPr>
          </a:p>
          <a:p>
            <a:pPr lvl="1">
              <a:spcBef>
                <a:spcPct val="0"/>
              </a:spcBef>
            </a:pPr>
            <a:r>
              <a:rPr lang="zh-CN" altLang="en-US" b="1" dirty="0" smtClean="0">
                <a:sym typeface="Symbol" panose="05050102010706020507" pitchFamily="18" charset="2"/>
              </a:rPr>
              <a:t>机器学习与知识发现（研）、机器学习与数据挖掘前沿（研）</a:t>
            </a:r>
          </a:p>
        </p:txBody>
      </p:sp>
      <p:sp>
        <p:nvSpPr>
          <p:cNvPr id="593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7F77CCD-AFC6-4133-8104-1BDA7D3D8833}" type="slidenum">
              <a:rPr lang="zh-CN" altLang="en-US" sz="1400"/>
              <a:pPr/>
              <a:t>57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87338" y="1438275"/>
            <a:ext cx="8640762" cy="5038725"/>
          </a:xfrm>
          <a:noFill/>
        </p:spPr>
        <p:txBody>
          <a:bodyPr/>
          <a:lstStyle/>
          <a:p>
            <a:pPr algn="just"/>
            <a:r>
              <a:rPr lang="zh-CN" altLang="en-US" b="1" smtClean="0"/>
              <a:t>数据挖掘</a:t>
            </a:r>
            <a:endParaRPr lang="en-US" altLang="zh-CN" b="1" smtClean="0"/>
          </a:p>
          <a:p>
            <a:pPr lvl="1" algn="just">
              <a:spcBef>
                <a:spcPct val="0"/>
              </a:spcBef>
            </a:pPr>
            <a:r>
              <a:rPr lang="zh-CN" altLang="en-US" b="1" smtClean="0"/>
              <a:t>典型事例：购物篮分析</a:t>
            </a:r>
            <a:endParaRPr lang="en-US" altLang="zh-CN" b="1" smtClean="0"/>
          </a:p>
          <a:p>
            <a:pPr lvl="1" algn="just">
              <a:lnSpc>
                <a:spcPct val="95000"/>
              </a:lnSpc>
              <a:spcBef>
                <a:spcPct val="0"/>
              </a:spcBef>
              <a:buFontTx/>
              <a:buNone/>
            </a:pPr>
            <a:r>
              <a:rPr lang="en-US" altLang="zh-CN" b="1" smtClean="0"/>
              <a:t>		</a:t>
            </a:r>
            <a:r>
              <a:rPr lang="zh-CN" altLang="en-US" sz="2400" b="1" smtClean="0"/>
              <a:t>顾客</a:t>
            </a:r>
            <a:r>
              <a:rPr lang="en-US" altLang="zh-CN" sz="2400" b="1" smtClean="0"/>
              <a:t>			</a:t>
            </a:r>
            <a:r>
              <a:rPr lang="zh-CN" altLang="en-US" sz="2400" b="1" smtClean="0"/>
              <a:t>一次购买商品</a:t>
            </a:r>
            <a:endParaRPr lang="en-US" altLang="zh-CN" sz="2400" b="1" smtClean="0"/>
          </a:p>
          <a:p>
            <a:pPr lvl="1" algn="just">
              <a:lnSpc>
                <a:spcPct val="95000"/>
              </a:lnSpc>
              <a:spcBef>
                <a:spcPct val="0"/>
              </a:spcBef>
              <a:buFontTx/>
              <a:buNone/>
            </a:pPr>
            <a:r>
              <a:rPr lang="en-US" altLang="zh-CN" sz="2400" b="1" smtClean="0"/>
              <a:t>	 	1		</a:t>
            </a:r>
            <a:r>
              <a:rPr lang="zh-CN" altLang="en-US" sz="2400" b="1" smtClean="0"/>
              <a:t>面包、黄油、</a:t>
            </a:r>
            <a:r>
              <a:rPr lang="zh-CN" altLang="en-US" sz="2400" b="1" smtClean="0">
                <a:solidFill>
                  <a:srgbClr val="00FF00"/>
                </a:solidFill>
              </a:rPr>
              <a:t>尿布</a:t>
            </a:r>
            <a:r>
              <a:rPr lang="zh-CN" altLang="en-US" sz="2400" b="1" smtClean="0"/>
              <a:t>、</a:t>
            </a:r>
            <a:r>
              <a:rPr lang="zh-CN" altLang="en-US" sz="2400" b="1" smtClean="0">
                <a:solidFill>
                  <a:srgbClr val="00FF00"/>
                </a:solidFill>
              </a:rPr>
              <a:t>牛奶</a:t>
            </a:r>
            <a:endParaRPr lang="en-US" altLang="zh-CN" sz="2400" b="1" smtClean="0">
              <a:solidFill>
                <a:srgbClr val="00FF00"/>
              </a:solidFill>
            </a:endParaRPr>
          </a:p>
          <a:p>
            <a:pPr lvl="1" algn="just">
              <a:lnSpc>
                <a:spcPct val="95000"/>
              </a:lnSpc>
              <a:spcBef>
                <a:spcPct val="0"/>
              </a:spcBef>
              <a:buFontTx/>
              <a:buNone/>
            </a:pPr>
            <a:r>
              <a:rPr lang="en-US" altLang="zh-CN" sz="2400" b="1" smtClean="0"/>
              <a:t>	  2		</a:t>
            </a:r>
            <a:r>
              <a:rPr lang="zh-CN" altLang="en-US" sz="2400" b="1" smtClean="0"/>
              <a:t>咖啡、糖、小甜饼、鲑鱼</a:t>
            </a:r>
            <a:endParaRPr lang="en-US" altLang="zh-CN" sz="2400" b="1" smtClean="0"/>
          </a:p>
          <a:p>
            <a:pPr lvl="1" algn="just">
              <a:lnSpc>
                <a:spcPct val="95000"/>
              </a:lnSpc>
              <a:spcBef>
                <a:spcPct val="0"/>
              </a:spcBef>
              <a:buFontTx/>
              <a:buNone/>
            </a:pPr>
            <a:r>
              <a:rPr lang="en-US" altLang="zh-CN" sz="2400" b="1" smtClean="0"/>
              <a:t>	  3		</a:t>
            </a:r>
            <a:r>
              <a:rPr lang="zh-CN" altLang="en-US" sz="2400" b="1" smtClean="0"/>
              <a:t>面包、黄油、咖啡、</a:t>
            </a:r>
            <a:r>
              <a:rPr lang="zh-CN" altLang="en-US" sz="2400" b="1" smtClean="0">
                <a:solidFill>
                  <a:srgbClr val="00FF00"/>
                </a:solidFill>
              </a:rPr>
              <a:t>尿布</a:t>
            </a:r>
            <a:r>
              <a:rPr lang="zh-CN" altLang="en-US" sz="2400" b="1" smtClean="0"/>
              <a:t>、</a:t>
            </a:r>
            <a:r>
              <a:rPr lang="zh-CN" altLang="en-US" sz="2400" b="1" smtClean="0">
                <a:solidFill>
                  <a:srgbClr val="00FF00"/>
                </a:solidFill>
              </a:rPr>
              <a:t>牛奶</a:t>
            </a:r>
            <a:r>
              <a:rPr lang="zh-CN" altLang="en-US" sz="2400" b="1" smtClean="0"/>
              <a:t>、鸡蛋</a:t>
            </a:r>
            <a:endParaRPr lang="en-US" altLang="zh-CN" sz="2400" b="1" smtClean="0"/>
          </a:p>
          <a:p>
            <a:pPr lvl="1" algn="just">
              <a:lnSpc>
                <a:spcPct val="95000"/>
              </a:lnSpc>
              <a:spcBef>
                <a:spcPct val="0"/>
              </a:spcBef>
              <a:buFontTx/>
              <a:buNone/>
            </a:pPr>
            <a:r>
              <a:rPr lang="en-US" altLang="zh-CN" sz="2400" b="1" smtClean="0"/>
              <a:t>	  4		</a:t>
            </a:r>
            <a:r>
              <a:rPr lang="zh-CN" altLang="en-US" sz="2400" b="1" smtClean="0"/>
              <a:t>面包、黄油、鲑鱼、鸡</a:t>
            </a:r>
            <a:endParaRPr lang="en-US" altLang="zh-CN" sz="2400" b="1" smtClean="0"/>
          </a:p>
          <a:p>
            <a:pPr lvl="1" algn="just">
              <a:lnSpc>
                <a:spcPct val="95000"/>
              </a:lnSpc>
              <a:spcBef>
                <a:spcPct val="0"/>
              </a:spcBef>
              <a:buFontTx/>
              <a:buNone/>
            </a:pPr>
            <a:r>
              <a:rPr lang="en-US" altLang="zh-CN" sz="2400" b="1" smtClean="0"/>
              <a:t>	  5		</a:t>
            </a:r>
            <a:r>
              <a:rPr lang="zh-CN" altLang="en-US" sz="2400" b="1" smtClean="0"/>
              <a:t>鸡蛋、面包、黄油</a:t>
            </a:r>
            <a:endParaRPr lang="en-US" altLang="zh-CN" sz="2400" b="1" smtClean="0"/>
          </a:p>
          <a:p>
            <a:pPr lvl="1" algn="just">
              <a:lnSpc>
                <a:spcPct val="95000"/>
              </a:lnSpc>
              <a:spcBef>
                <a:spcPct val="0"/>
              </a:spcBef>
              <a:buFontTx/>
              <a:buNone/>
            </a:pPr>
            <a:r>
              <a:rPr lang="en-US" altLang="zh-CN" sz="2400" b="1" smtClean="0"/>
              <a:t>	  6		</a:t>
            </a:r>
            <a:r>
              <a:rPr lang="zh-CN" altLang="en-US" sz="2400" b="1" smtClean="0"/>
              <a:t>鲑鱼、</a:t>
            </a:r>
            <a:r>
              <a:rPr lang="zh-CN" altLang="en-US" sz="2400" b="1" smtClean="0">
                <a:solidFill>
                  <a:srgbClr val="00FF00"/>
                </a:solidFill>
              </a:rPr>
              <a:t>尿布</a:t>
            </a:r>
            <a:r>
              <a:rPr lang="zh-CN" altLang="en-US" sz="2400" b="1" smtClean="0"/>
              <a:t>、</a:t>
            </a:r>
            <a:r>
              <a:rPr lang="zh-CN" altLang="en-US" sz="2400" b="1" smtClean="0">
                <a:solidFill>
                  <a:srgbClr val="00FF00"/>
                </a:solidFill>
              </a:rPr>
              <a:t>牛奶</a:t>
            </a:r>
            <a:endParaRPr lang="en-US" altLang="zh-CN" sz="2400" b="1" smtClean="0">
              <a:solidFill>
                <a:srgbClr val="00FF00"/>
              </a:solidFill>
            </a:endParaRPr>
          </a:p>
          <a:p>
            <a:pPr lvl="1" algn="just">
              <a:lnSpc>
                <a:spcPct val="95000"/>
              </a:lnSpc>
              <a:spcBef>
                <a:spcPct val="0"/>
              </a:spcBef>
              <a:buFontTx/>
              <a:buNone/>
            </a:pPr>
            <a:r>
              <a:rPr lang="en-US" altLang="zh-CN" sz="2400" b="1" smtClean="0"/>
              <a:t>	  7		</a:t>
            </a:r>
            <a:r>
              <a:rPr lang="zh-CN" altLang="en-US" sz="2400" b="1" smtClean="0"/>
              <a:t>面包、茶叶、糖、鸡蛋</a:t>
            </a:r>
            <a:endParaRPr lang="en-US" altLang="zh-CN" sz="2400" b="1" smtClean="0"/>
          </a:p>
          <a:p>
            <a:pPr lvl="1" algn="just">
              <a:lnSpc>
                <a:spcPct val="95000"/>
              </a:lnSpc>
              <a:spcBef>
                <a:spcPct val="0"/>
              </a:spcBef>
              <a:buFontTx/>
              <a:buNone/>
            </a:pPr>
            <a:r>
              <a:rPr lang="en-US" altLang="zh-CN" sz="2400" b="1" smtClean="0"/>
              <a:t>	  8		</a:t>
            </a:r>
            <a:r>
              <a:rPr lang="zh-CN" altLang="en-US" sz="2400" b="1" smtClean="0"/>
              <a:t>咖啡、糖、鸡、鸡蛋</a:t>
            </a:r>
            <a:endParaRPr lang="en-US" altLang="zh-CN" sz="2400" b="1" smtClean="0"/>
          </a:p>
          <a:p>
            <a:pPr lvl="1" algn="just">
              <a:lnSpc>
                <a:spcPct val="95000"/>
              </a:lnSpc>
              <a:spcBef>
                <a:spcPct val="0"/>
              </a:spcBef>
              <a:buFontTx/>
              <a:buNone/>
            </a:pPr>
            <a:r>
              <a:rPr lang="en-US" altLang="zh-CN" sz="2400" b="1" smtClean="0"/>
              <a:t>	  9		</a:t>
            </a:r>
            <a:r>
              <a:rPr lang="zh-CN" altLang="en-US" sz="2400" b="1" smtClean="0"/>
              <a:t>面包、</a:t>
            </a:r>
            <a:r>
              <a:rPr lang="zh-CN" altLang="en-US" sz="2400" b="1" smtClean="0">
                <a:solidFill>
                  <a:srgbClr val="00FF00"/>
                </a:solidFill>
              </a:rPr>
              <a:t>尿布</a:t>
            </a:r>
            <a:r>
              <a:rPr lang="zh-CN" altLang="en-US" sz="2400" b="1" smtClean="0"/>
              <a:t>、</a:t>
            </a:r>
            <a:r>
              <a:rPr lang="zh-CN" altLang="en-US" sz="2400" b="1" smtClean="0">
                <a:solidFill>
                  <a:srgbClr val="00FF00"/>
                </a:solidFill>
              </a:rPr>
              <a:t>牛奶</a:t>
            </a:r>
            <a:r>
              <a:rPr lang="zh-CN" altLang="en-US" sz="2400" b="1" smtClean="0"/>
              <a:t>、盐</a:t>
            </a:r>
            <a:endParaRPr lang="en-US" altLang="zh-CN" sz="2400" b="1" smtClean="0"/>
          </a:p>
          <a:p>
            <a:pPr lvl="1" algn="just">
              <a:lnSpc>
                <a:spcPct val="95000"/>
              </a:lnSpc>
              <a:spcBef>
                <a:spcPct val="0"/>
              </a:spcBef>
              <a:buFontTx/>
              <a:buNone/>
            </a:pPr>
            <a:r>
              <a:rPr lang="en-US" altLang="zh-CN" sz="2400" b="1" smtClean="0"/>
              <a:t>	10		</a:t>
            </a:r>
            <a:r>
              <a:rPr lang="zh-CN" altLang="en-US" sz="2400" b="1" smtClean="0"/>
              <a:t>茶叶、鸡蛋、小甜饼、</a:t>
            </a:r>
            <a:r>
              <a:rPr lang="zh-CN" altLang="en-US" sz="2400" b="1" smtClean="0">
                <a:solidFill>
                  <a:srgbClr val="00FF00"/>
                </a:solidFill>
              </a:rPr>
              <a:t>尿布</a:t>
            </a:r>
            <a:r>
              <a:rPr lang="zh-CN" altLang="en-US" sz="2400" b="1" smtClean="0"/>
              <a:t>、</a:t>
            </a:r>
            <a:r>
              <a:rPr lang="zh-CN" altLang="en-US" sz="2400" b="1" smtClean="0">
                <a:solidFill>
                  <a:srgbClr val="00FF00"/>
                </a:solidFill>
              </a:rPr>
              <a:t>牛奶</a:t>
            </a:r>
            <a:endParaRPr lang="en-US" altLang="zh-CN" sz="2400" b="1" smtClean="0">
              <a:solidFill>
                <a:srgbClr val="00FF00"/>
              </a:solidFill>
            </a:endParaRPr>
          </a:p>
          <a:p>
            <a:pPr lvl="1" algn="just">
              <a:spcBef>
                <a:spcPts val="600"/>
              </a:spcBef>
              <a:buFontTx/>
              <a:buNone/>
            </a:pPr>
            <a:r>
              <a:rPr lang="zh-CN" altLang="en-US" sz="2400" b="1" smtClean="0"/>
              <a:t>经关联分析，可发现顾客经常同时购买的商品：尿布</a:t>
            </a:r>
            <a:r>
              <a:rPr lang="zh-CN" altLang="en-US" sz="2400" b="1" smtClean="0">
                <a:sym typeface="Symbol" panose="05050102010706020507" pitchFamily="18" charset="2"/>
              </a:rPr>
              <a:t></a:t>
            </a:r>
            <a:r>
              <a:rPr lang="zh-CN" altLang="en-US" sz="2400" b="1" smtClean="0"/>
              <a:t>牛奶</a:t>
            </a:r>
            <a:endParaRPr lang="en-US" altLang="zh-CN" sz="2400" b="1" smtClean="0"/>
          </a:p>
          <a:p>
            <a:pPr lvl="1" algn="just">
              <a:lnSpc>
                <a:spcPct val="90000"/>
              </a:lnSpc>
              <a:spcBef>
                <a:spcPct val="0"/>
              </a:spcBef>
              <a:buFontTx/>
              <a:buNone/>
            </a:pPr>
            <a:endParaRPr lang="en-US" altLang="zh-CN" sz="2400" b="1" smtClean="0">
              <a:solidFill>
                <a:srgbClr val="00FF00"/>
              </a:solidFill>
            </a:endParaRPr>
          </a:p>
        </p:txBody>
      </p:sp>
      <p:sp>
        <p:nvSpPr>
          <p:cNvPr id="7171"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71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0EB4379-03E6-426A-B03E-5BE9D8C5F2FC}" type="slidenum">
              <a:rPr lang="zh-CN" altLang="en-US" sz="1400"/>
              <a:pPr/>
              <a:t>6</a:t>
            </a:fld>
            <a:endParaRPr lang="en-US" altLang="zh-CN"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87338" y="1438275"/>
            <a:ext cx="8640762" cy="5038725"/>
          </a:xfrm>
          <a:noFill/>
        </p:spPr>
        <p:txBody>
          <a:bodyPr/>
          <a:lstStyle/>
          <a:p>
            <a:pPr algn="just"/>
            <a:r>
              <a:rPr lang="zh-CN" altLang="en-US" b="1" smtClean="0"/>
              <a:t>大数据</a:t>
            </a:r>
            <a:endParaRPr lang="en-US" altLang="zh-CN" b="1" smtClean="0"/>
          </a:p>
          <a:p>
            <a:pPr lvl="1" algn="just"/>
            <a:r>
              <a:rPr lang="zh-CN" altLang="zh-CN" b="1" smtClean="0"/>
              <a:t>大数据</a:t>
            </a:r>
            <a:r>
              <a:rPr lang="zh-CN" altLang="en-US" smtClean="0"/>
              <a:t>，</a:t>
            </a:r>
            <a:r>
              <a:rPr lang="zh-CN" altLang="zh-CN" b="1" smtClean="0"/>
              <a:t>或</a:t>
            </a:r>
            <a:r>
              <a:rPr lang="zh-CN" altLang="en-US" b="1" smtClean="0"/>
              <a:t>称</a:t>
            </a:r>
            <a:r>
              <a:rPr lang="zh-CN" altLang="zh-CN" b="1" smtClean="0"/>
              <a:t>海量数据</a:t>
            </a:r>
            <a:r>
              <a:rPr lang="zh-CN" altLang="zh-CN" smtClean="0"/>
              <a:t>，</a:t>
            </a:r>
            <a:r>
              <a:rPr lang="zh-CN" altLang="zh-CN" b="1" smtClean="0"/>
              <a:t>指所涉及的数据量规模巨大到无法通过人工，在合理时间内达到截取、管理、处理、并整理成为人类所能解读的信息</a:t>
            </a:r>
            <a:endParaRPr lang="en-US" altLang="zh-CN" b="1" smtClean="0"/>
          </a:p>
          <a:p>
            <a:pPr lvl="1" algn="just"/>
            <a:r>
              <a:rPr lang="zh-CN" altLang="en-US" b="1" smtClean="0"/>
              <a:t>例如： </a:t>
            </a:r>
            <a:r>
              <a:rPr lang="en-US" altLang="zh-CN" b="1" smtClean="0"/>
              <a:t>Google</a:t>
            </a:r>
            <a:r>
              <a:rPr lang="zh-CN" altLang="en-US" b="1" smtClean="0"/>
              <a:t>每天有来自全球</a:t>
            </a:r>
            <a:r>
              <a:rPr lang="en-US" altLang="zh-CN" b="1" smtClean="0"/>
              <a:t>30</a:t>
            </a:r>
            <a:r>
              <a:rPr lang="zh-CN" altLang="en-US" b="1" smtClean="0"/>
              <a:t>亿条搜索指令</a:t>
            </a:r>
            <a:endParaRPr lang="en-US" altLang="zh-CN" b="1" smtClean="0"/>
          </a:p>
          <a:p>
            <a:pPr lvl="1" algn="just">
              <a:buFontTx/>
              <a:buNone/>
            </a:pPr>
            <a:r>
              <a:rPr lang="en-US" altLang="zh-CN" smtClean="0">
                <a:sym typeface="Symbol" panose="05050102010706020507" pitchFamily="18" charset="2"/>
              </a:rPr>
              <a:t>	   </a:t>
            </a:r>
            <a:r>
              <a:rPr lang="zh-CN" altLang="zh-CN" b="1" smtClean="0"/>
              <a:t>每天都有成千上万的人通过</a:t>
            </a:r>
            <a:r>
              <a:rPr lang="en-US" altLang="zh-CN" b="1" smtClean="0"/>
              <a:t>Google</a:t>
            </a:r>
            <a:r>
              <a:rPr lang="zh-CN" altLang="zh-CN" b="1" smtClean="0"/>
              <a:t>搜索信息，从</a:t>
            </a:r>
            <a:r>
              <a:rPr lang="zh-CN" altLang="en-US" b="1" smtClean="0"/>
              <a:t>出游的路线和耗时、</a:t>
            </a:r>
            <a:r>
              <a:rPr lang="zh-CN" altLang="zh-CN" b="1" smtClean="0"/>
              <a:t>治疗</a:t>
            </a:r>
            <a:r>
              <a:rPr lang="zh-CN" altLang="en-US" b="1" smtClean="0"/>
              <a:t>某种疾病的方法和某研究方向的最新学术资料</a:t>
            </a:r>
            <a:r>
              <a:rPr lang="zh-CN" altLang="zh-CN" b="1" smtClean="0"/>
              <a:t>，各式各样的</a:t>
            </a:r>
            <a:r>
              <a:rPr lang="zh-CN" altLang="en-US" b="1" smtClean="0"/>
              <a:t>搜索要求</a:t>
            </a:r>
            <a:r>
              <a:rPr lang="zh-CN" altLang="zh-CN" b="1" smtClean="0"/>
              <a:t>都有</a:t>
            </a:r>
            <a:endParaRPr lang="en-US" altLang="zh-CN" b="1" smtClean="0"/>
          </a:p>
          <a:p>
            <a:pPr lvl="1" algn="just">
              <a:buFontTx/>
              <a:buNone/>
            </a:pPr>
            <a:r>
              <a:rPr lang="en-US" altLang="zh-CN" smtClean="0">
                <a:sym typeface="Symbol" panose="05050102010706020507" pitchFamily="18" charset="2"/>
              </a:rPr>
              <a:t>	   </a:t>
            </a:r>
            <a:r>
              <a:rPr lang="zh-CN" altLang="zh-CN" b="1" smtClean="0"/>
              <a:t>这</a:t>
            </a:r>
            <a:r>
              <a:rPr lang="zh-CN" altLang="en-US" b="1" smtClean="0"/>
              <a:t>样的搜索引擎</a:t>
            </a:r>
            <a:r>
              <a:rPr lang="zh-CN" altLang="zh-CN" b="1" smtClean="0"/>
              <a:t>无疑极大</a:t>
            </a:r>
            <a:r>
              <a:rPr lang="zh-CN" altLang="en-US" b="1" smtClean="0"/>
              <a:t>地</a:t>
            </a:r>
            <a:r>
              <a:rPr lang="zh-CN" altLang="zh-CN" b="1" smtClean="0"/>
              <a:t>方便了人们的</a:t>
            </a:r>
            <a:r>
              <a:rPr lang="zh-CN" altLang="en-US" b="1" smtClean="0"/>
              <a:t>生活和工作</a:t>
            </a:r>
            <a:endParaRPr lang="en-US" altLang="zh-CN" b="1" baseline="30000" smtClean="0"/>
          </a:p>
        </p:txBody>
      </p:sp>
      <p:sp>
        <p:nvSpPr>
          <p:cNvPr id="8195"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81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4A7093C-3DA8-43B6-8047-0FA19EE168CD}" type="slidenum">
              <a:rPr lang="zh-CN" altLang="en-US" sz="1400"/>
              <a:pPr/>
              <a:t>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87338" y="1438275"/>
            <a:ext cx="8640762" cy="5038725"/>
          </a:xfrm>
          <a:noFill/>
        </p:spPr>
        <p:txBody>
          <a:bodyPr/>
          <a:lstStyle/>
          <a:p>
            <a:pPr algn="just"/>
            <a:r>
              <a:rPr lang="zh-CN" altLang="en-US" b="1" smtClean="0"/>
              <a:t>大数据</a:t>
            </a:r>
            <a:endParaRPr lang="en-US" altLang="zh-CN" b="1" smtClean="0"/>
          </a:p>
          <a:p>
            <a:pPr lvl="1" algn="just"/>
            <a:r>
              <a:rPr lang="zh-CN" altLang="zh-CN" b="1" smtClean="0"/>
              <a:t>大数据</a:t>
            </a:r>
            <a:r>
              <a:rPr lang="zh-CN" altLang="en-US" smtClean="0"/>
              <a:t>，</a:t>
            </a:r>
            <a:r>
              <a:rPr lang="zh-CN" altLang="zh-CN" b="1" smtClean="0"/>
              <a:t>或</a:t>
            </a:r>
            <a:r>
              <a:rPr lang="zh-CN" altLang="en-US" b="1" smtClean="0"/>
              <a:t>称</a:t>
            </a:r>
            <a:r>
              <a:rPr lang="zh-CN" altLang="zh-CN" b="1" smtClean="0"/>
              <a:t>海量数据</a:t>
            </a:r>
            <a:r>
              <a:rPr lang="zh-CN" altLang="zh-CN" smtClean="0"/>
              <a:t>，</a:t>
            </a:r>
            <a:r>
              <a:rPr lang="zh-CN" altLang="zh-CN" b="1" smtClean="0"/>
              <a:t>指所涉及的数据量规模巨大到无法通过人工，在合理时间内达到截取、管理、处理、并整理成为人类所能解读的信息</a:t>
            </a:r>
            <a:endParaRPr lang="en-US" altLang="zh-CN" b="1" smtClean="0"/>
          </a:p>
          <a:p>
            <a:pPr lvl="1" algn="just"/>
            <a:r>
              <a:rPr lang="zh-CN" altLang="zh-CN" b="1" smtClean="0"/>
              <a:t>这一系列搜索数据从侧面显示出搜索这些信息的人</a:t>
            </a:r>
            <a:r>
              <a:rPr lang="zh-CN" altLang="en-US" b="1" smtClean="0"/>
              <a:t>的</a:t>
            </a:r>
            <a:r>
              <a:rPr lang="zh-CN" altLang="zh-CN" b="1" smtClean="0"/>
              <a:t>本身情况，比如他们的想法、需求、忧虑等非常有价值的信息</a:t>
            </a:r>
            <a:endParaRPr lang="en-US" altLang="zh-CN" b="1" smtClean="0"/>
          </a:p>
          <a:p>
            <a:pPr lvl="1" algn="just"/>
            <a:r>
              <a:rPr lang="zh-CN" altLang="zh-CN" b="1" smtClean="0"/>
              <a:t>如果这些搜索</a:t>
            </a:r>
            <a:r>
              <a:rPr lang="zh-CN" altLang="en-US" b="1" smtClean="0"/>
              <a:t>数据能</a:t>
            </a:r>
            <a:r>
              <a:rPr lang="zh-CN" altLang="zh-CN" b="1" smtClean="0"/>
              <a:t>准确</a:t>
            </a:r>
            <a:r>
              <a:rPr lang="zh-CN" altLang="en-US" b="1" smtClean="0"/>
              <a:t>地</a:t>
            </a:r>
            <a:r>
              <a:rPr lang="zh-CN" altLang="zh-CN" b="1" smtClean="0"/>
              <a:t>反映人们的</a:t>
            </a:r>
            <a:r>
              <a:rPr lang="zh-CN" altLang="en-US" b="1" smtClean="0"/>
              <a:t>生活和工作状况</a:t>
            </a:r>
            <a:r>
              <a:rPr lang="zh-CN" altLang="zh-CN" b="1" smtClean="0"/>
              <a:t>，那么就有可能利用这些信息来察觉商业趋势、避免疾病扩散、打击犯罪</a:t>
            </a:r>
            <a:r>
              <a:rPr lang="zh-CN" altLang="en-US" b="1" smtClean="0"/>
              <a:t>、</a:t>
            </a:r>
            <a:r>
              <a:rPr lang="zh-CN" altLang="zh-CN" b="1" smtClean="0"/>
              <a:t>测定实时交通路况</a:t>
            </a:r>
            <a:r>
              <a:rPr lang="zh-CN" altLang="en-US" b="1" smtClean="0"/>
              <a:t>和</a:t>
            </a:r>
            <a:r>
              <a:rPr lang="zh-CN" altLang="zh-CN" b="1" smtClean="0"/>
              <a:t>预测选举结果</a:t>
            </a:r>
            <a:r>
              <a:rPr lang="zh-CN" altLang="en-US" b="1" smtClean="0"/>
              <a:t>等</a:t>
            </a:r>
            <a:endParaRPr lang="en-US" altLang="zh-CN" b="1" smtClean="0"/>
          </a:p>
        </p:txBody>
      </p:sp>
      <p:sp>
        <p:nvSpPr>
          <p:cNvPr id="9219"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922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6C72ED1-136D-4FDA-85E6-6A713F245A8D}" type="slidenum">
              <a:rPr lang="zh-CN" altLang="en-US" sz="1400"/>
              <a:pPr/>
              <a:t>8</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87338" y="1438275"/>
            <a:ext cx="8640762" cy="5038725"/>
          </a:xfrm>
          <a:noFill/>
        </p:spPr>
        <p:txBody>
          <a:bodyPr/>
          <a:lstStyle/>
          <a:p>
            <a:pPr algn="just"/>
            <a:r>
              <a:rPr lang="zh-CN" altLang="en-US" b="1" smtClean="0"/>
              <a:t>大数据</a:t>
            </a:r>
            <a:endParaRPr lang="en-US" altLang="zh-CN" b="1" smtClean="0"/>
          </a:p>
          <a:p>
            <a:pPr lvl="1" algn="just"/>
            <a:r>
              <a:rPr lang="zh-CN" altLang="zh-CN" b="1" smtClean="0"/>
              <a:t>大数据</a:t>
            </a:r>
            <a:r>
              <a:rPr lang="zh-CN" altLang="en-US" smtClean="0"/>
              <a:t>，</a:t>
            </a:r>
            <a:r>
              <a:rPr lang="zh-CN" altLang="zh-CN" b="1" smtClean="0"/>
              <a:t>或</a:t>
            </a:r>
            <a:r>
              <a:rPr lang="zh-CN" altLang="en-US" b="1" smtClean="0"/>
              <a:t>称</a:t>
            </a:r>
            <a:r>
              <a:rPr lang="zh-CN" altLang="zh-CN" b="1" smtClean="0"/>
              <a:t>海量数据</a:t>
            </a:r>
            <a:r>
              <a:rPr lang="zh-CN" altLang="zh-CN" smtClean="0"/>
              <a:t>，</a:t>
            </a:r>
            <a:r>
              <a:rPr lang="zh-CN" altLang="zh-CN" b="1" smtClean="0"/>
              <a:t>指所涉及的数据量规模巨大到无法通过人工，在合理时间内达到截取、管理、处理、并整理成为人类所能解读的信息</a:t>
            </a:r>
            <a:endParaRPr lang="en-US" altLang="zh-CN" b="1" smtClean="0"/>
          </a:p>
          <a:p>
            <a:pPr lvl="1" algn="just"/>
            <a:r>
              <a:rPr lang="zh-CN" altLang="en-US" b="1" smtClean="0"/>
              <a:t>与小数据集的比较：</a:t>
            </a:r>
            <a:endParaRPr lang="en-US" altLang="zh-CN" b="1" smtClean="0"/>
          </a:p>
          <a:p>
            <a:pPr lvl="1" algn="just">
              <a:buFontTx/>
              <a:buNone/>
            </a:pPr>
            <a:r>
              <a:rPr lang="en-US" altLang="zh-CN" b="1" smtClean="0"/>
              <a:t>	   </a:t>
            </a:r>
            <a:r>
              <a:rPr lang="zh-CN" altLang="zh-CN" b="1" smtClean="0"/>
              <a:t>在总数据量相同的情况下，与个别分析独立的小型数据集相比，将各个小型数据集合并后进行</a:t>
            </a:r>
            <a:r>
              <a:rPr lang="zh-CN" altLang="en-US" b="1" smtClean="0"/>
              <a:t>大数据</a:t>
            </a:r>
            <a:r>
              <a:rPr lang="zh-CN" altLang="zh-CN" b="1" smtClean="0"/>
              <a:t>分析可得出许多额外的信息和数据关</a:t>
            </a:r>
            <a:r>
              <a:rPr lang="zh-CN" altLang="en-US" b="1" smtClean="0"/>
              <a:t>联</a:t>
            </a:r>
            <a:r>
              <a:rPr lang="zh-CN" altLang="zh-CN" b="1" smtClean="0"/>
              <a:t>性</a:t>
            </a:r>
            <a:endParaRPr lang="en-US" altLang="zh-CN" b="1" smtClean="0"/>
          </a:p>
          <a:p>
            <a:pPr lvl="1" algn="just"/>
            <a:r>
              <a:rPr lang="zh-CN" altLang="zh-CN" b="1" smtClean="0"/>
              <a:t>这正是大型数据集盛行的原因</a:t>
            </a:r>
            <a:endParaRPr lang="en-US" altLang="zh-CN" b="1" smtClean="0"/>
          </a:p>
          <a:p>
            <a:pPr lvl="1" algn="just"/>
            <a:r>
              <a:rPr lang="zh-CN" altLang="en-US" b="1" smtClean="0"/>
              <a:t>数据挖掘</a:t>
            </a:r>
            <a:r>
              <a:rPr lang="zh-CN" altLang="zh-CN" b="1" smtClean="0"/>
              <a:t>则是探讨用以解析大数据的方法</a:t>
            </a:r>
          </a:p>
          <a:p>
            <a:pPr lvl="1" algn="just"/>
            <a:endParaRPr lang="en-US" altLang="zh-CN" b="1" smtClean="0"/>
          </a:p>
        </p:txBody>
      </p:sp>
      <p:sp>
        <p:nvSpPr>
          <p:cNvPr id="10243" name="Rectangle 44"/>
          <p:cNvSpPr>
            <a:spLocks noChangeArrowheads="1"/>
          </p:cNvSpPr>
          <p:nvPr/>
        </p:nvSpPr>
        <p:spPr bwMode="auto">
          <a:xfrm>
            <a:off x="230188" y="228600"/>
            <a:ext cx="86407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zh-CN" altLang="en-US" sz="4400" b="1">
                <a:solidFill>
                  <a:srgbClr val="FFFF00"/>
                </a:solidFill>
              </a:rPr>
              <a:t>大数据的魅力</a:t>
            </a:r>
          </a:p>
        </p:txBody>
      </p:sp>
      <p:sp>
        <p:nvSpPr>
          <p:cNvPr id="1024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B7F9A82-EFDC-419B-AA5D-DA283B174F47}" type="slidenum">
              <a:rPr lang="zh-CN" altLang="en-US" sz="1400"/>
              <a:pPr/>
              <a:t>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fractions">
  <a:themeElements>
    <a:clrScheme name="">
      <a:dk1>
        <a:srgbClr val="000000"/>
      </a:dk1>
      <a:lt1>
        <a:srgbClr val="FFFFFF"/>
      </a:lt1>
      <a:dk2>
        <a:srgbClr val="0000FF"/>
      </a:dk2>
      <a:lt2>
        <a:srgbClr val="FFFF00"/>
      </a:lt2>
      <a:accent1>
        <a:srgbClr val="0000FF"/>
      </a:accent1>
      <a:accent2>
        <a:srgbClr val="3333CC"/>
      </a:accent2>
      <a:accent3>
        <a:srgbClr val="AAAAFF"/>
      </a:accent3>
      <a:accent4>
        <a:srgbClr val="DADADA"/>
      </a:accent4>
      <a:accent5>
        <a:srgbClr val="AAAAFF"/>
      </a:accent5>
      <a:accent6>
        <a:srgbClr val="2D2DB9"/>
      </a:accent6>
      <a:hlink>
        <a:srgbClr val="CCCCFF"/>
      </a:hlink>
      <a:folHlink>
        <a:srgbClr val="B2B2B2"/>
      </a:folHlink>
    </a:clrScheme>
    <a:fontScheme name="Refractions">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2400" b="0" i="1" u="none" strike="noStrike" cap="none" normalizeH="0" baseline="0" smtClean="0">
            <a:ln>
              <a:noFill/>
            </a:ln>
            <a:solidFill>
              <a:schemeClr val="tx1"/>
            </a:solidFill>
            <a:effectLst/>
            <a:latin typeface="Courier New" pitchFamily="49" charset="0"/>
            <a:ea typeface="宋体" charset="-12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2400" b="0" i="1" u="none" strike="noStrike" cap="none" normalizeH="0" baseline="0" smtClean="0">
            <a:ln>
              <a:noFill/>
            </a:ln>
            <a:solidFill>
              <a:schemeClr val="tx1"/>
            </a:solidFill>
            <a:effectLst/>
            <a:latin typeface="Courier New" pitchFamily="49" charset="0"/>
            <a:ea typeface="宋体" charset="-122"/>
          </a:defRPr>
        </a:defPPr>
      </a:lstStyle>
    </a:lnDef>
  </a:objectDefaults>
  <a:extraClrSchemeLst>
    <a:extraClrScheme>
      <a:clrScheme name="Refraction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frac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fraction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fraction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fractio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fractio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fractio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Designs\ANGLES.POT</Template>
  <TotalTime>33454</TotalTime>
  <Words>3815</Words>
  <Application>Microsoft Office PowerPoint</Application>
  <PresentationFormat>全屏显示(4:3)</PresentationFormat>
  <Paragraphs>757</Paragraphs>
  <Slides>57</Slides>
  <Notes>57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57</vt:i4>
      </vt:variant>
    </vt:vector>
  </HeadingPairs>
  <TitlesOfParts>
    <vt:vector size="63" baseType="lpstr">
      <vt:lpstr>宋体</vt:lpstr>
      <vt:lpstr>Courier New</vt:lpstr>
      <vt:lpstr>Euclid Math One</vt:lpstr>
      <vt:lpstr>Symbol</vt:lpstr>
      <vt:lpstr>Times New Roman</vt:lpstr>
      <vt:lpstr>Refractions</vt:lpstr>
      <vt:lpstr>大数据的处理和分析 计算机科学导论第十讲</vt:lpstr>
      <vt:lpstr>课 程 内 容</vt:lpstr>
      <vt:lpstr>讲 座 提 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大数据的魅力</vt:lpstr>
      <vt:lpstr>大数据的魅力</vt:lpstr>
      <vt:lpstr>大数据的魅力</vt:lpstr>
      <vt:lpstr>大数据的魅力</vt:lpstr>
      <vt:lpstr>大数据的魅力</vt:lpstr>
      <vt:lpstr>大数据的魅力</vt:lpstr>
      <vt:lpstr>大数据时代的思维变革</vt:lpstr>
      <vt:lpstr>大数据时代的思维变革</vt:lpstr>
      <vt:lpstr>大数据时代的思维变革</vt:lpstr>
      <vt:lpstr>大数据时代的思维变革</vt:lpstr>
      <vt:lpstr>大数据时代的思维变革</vt:lpstr>
      <vt:lpstr>大数据时代的思维变革</vt:lpstr>
      <vt:lpstr>大数据时代的思维变革</vt:lpstr>
      <vt:lpstr>大数据时代的思维变革</vt:lpstr>
      <vt:lpstr>大数据时代的思维变革</vt:lpstr>
      <vt:lpstr>大数据时代的思维变革</vt:lpstr>
      <vt:lpstr>大数据的处理</vt:lpstr>
      <vt:lpstr>大数据的处理</vt:lpstr>
      <vt:lpstr>大数据的处理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大数据的分析</vt:lpstr>
      <vt:lpstr>大数据的分析</vt:lpstr>
      <vt:lpstr>大数据的分析</vt:lpstr>
      <vt:lpstr>大数据的分析</vt:lpstr>
      <vt:lpstr>大数据的分析</vt:lpstr>
      <vt:lpstr>大数据的分析</vt:lpstr>
      <vt:lpstr>大数据的分析</vt:lpstr>
      <vt:lpstr>大数据的分析</vt:lpstr>
      <vt:lpstr>大数据的分析</vt:lpstr>
      <vt:lpstr>大数据的分析</vt:lpstr>
      <vt:lpstr>小  结</vt:lpstr>
      <vt:lpstr>小  结</vt:lpstr>
    </vt:vector>
  </TitlesOfParts>
  <Company>中国科大</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Enforcement of Security with Types</dc:title>
  <dc:creator>陈意云</dc:creator>
  <cp:lastModifiedBy>lenovo</cp:lastModifiedBy>
  <cp:revision>2184</cp:revision>
  <dcterms:created xsi:type="dcterms:W3CDTF">2000-08-08T16:59:41Z</dcterms:created>
  <dcterms:modified xsi:type="dcterms:W3CDTF">2016-12-13T01:02:09Z</dcterms:modified>
</cp:coreProperties>
</file>